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81"/>
  </p:notesMasterIdLst>
  <p:handoutMasterIdLst>
    <p:handoutMasterId r:id="rId82"/>
  </p:handoutMasterIdLst>
  <p:sldIdLst>
    <p:sldId id="258" r:id="rId8"/>
    <p:sldId id="4218" r:id="rId9"/>
    <p:sldId id="4770" r:id="rId10"/>
    <p:sldId id="4851" r:id="rId11"/>
    <p:sldId id="4772" r:id="rId12"/>
    <p:sldId id="4773" r:id="rId13"/>
    <p:sldId id="4774" r:id="rId14"/>
    <p:sldId id="4775" r:id="rId15"/>
    <p:sldId id="4776" r:id="rId16"/>
    <p:sldId id="4840" r:id="rId17"/>
    <p:sldId id="4841" r:id="rId18"/>
    <p:sldId id="4778" r:id="rId19"/>
    <p:sldId id="4842" r:id="rId20"/>
    <p:sldId id="4780" r:id="rId21"/>
    <p:sldId id="4781" r:id="rId22"/>
    <p:sldId id="4843" r:id="rId23"/>
    <p:sldId id="4783" r:id="rId24"/>
    <p:sldId id="4785" r:id="rId25"/>
    <p:sldId id="2116" r:id="rId26"/>
    <p:sldId id="4854" r:id="rId27"/>
    <p:sldId id="4787" r:id="rId28"/>
    <p:sldId id="4850" r:id="rId29"/>
    <p:sldId id="4801" r:id="rId30"/>
    <p:sldId id="4788" r:id="rId31"/>
    <p:sldId id="4789" r:id="rId32"/>
    <p:sldId id="4790" r:id="rId33"/>
    <p:sldId id="4791" r:id="rId34"/>
    <p:sldId id="4792" r:id="rId35"/>
    <p:sldId id="4793" r:id="rId36"/>
    <p:sldId id="4794" r:id="rId37"/>
    <p:sldId id="4795" r:id="rId38"/>
    <p:sldId id="4796" r:id="rId39"/>
    <p:sldId id="4797" r:id="rId40"/>
    <p:sldId id="4798" r:id="rId41"/>
    <p:sldId id="4849" r:id="rId42"/>
    <p:sldId id="4802" r:id="rId43"/>
    <p:sldId id="4803" r:id="rId44"/>
    <p:sldId id="4804" r:id="rId45"/>
    <p:sldId id="4805" r:id="rId46"/>
    <p:sldId id="4845" r:id="rId47"/>
    <p:sldId id="4807" r:id="rId48"/>
    <p:sldId id="4808" r:id="rId49"/>
    <p:sldId id="4809" r:id="rId50"/>
    <p:sldId id="4810" r:id="rId51"/>
    <p:sldId id="4811" r:id="rId52"/>
    <p:sldId id="4846" r:id="rId53"/>
    <p:sldId id="4813" r:id="rId54"/>
    <p:sldId id="4814" r:id="rId55"/>
    <p:sldId id="4815" r:id="rId56"/>
    <p:sldId id="4847" r:id="rId57"/>
    <p:sldId id="4848" r:id="rId58"/>
    <p:sldId id="4818" r:id="rId59"/>
    <p:sldId id="4819" r:id="rId60"/>
    <p:sldId id="4820" r:id="rId61"/>
    <p:sldId id="4821" r:id="rId62"/>
    <p:sldId id="4822" r:id="rId63"/>
    <p:sldId id="4825" r:id="rId64"/>
    <p:sldId id="4852" r:id="rId65"/>
    <p:sldId id="4853" r:id="rId66"/>
    <p:sldId id="4823" r:id="rId67"/>
    <p:sldId id="4824" r:id="rId68"/>
    <p:sldId id="4828" r:id="rId69"/>
    <p:sldId id="4829" r:id="rId70"/>
    <p:sldId id="4830" r:id="rId71"/>
    <p:sldId id="4831" r:id="rId72"/>
    <p:sldId id="4832" r:id="rId73"/>
    <p:sldId id="4833" r:id="rId74"/>
    <p:sldId id="4834" r:id="rId75"/>
    <p:sldId id="4835" r:id="rId76"/>
    <p:sldId id="4836" r:id="rId77"/>
    <p:sldId id="4837" r:id="rId78"/>
    <p:sldId id="4839" r:id="rId79"/>
    <p:sldId id="4750" r:id="rId80"/>
  </p:sldIdLst>
  <p:sldSz cx="12192000" cy="6858000"/>
  <p:notesSz cx="6797675" cy="9928225"/>
  <p:embeddedFontLst>
    <p:embeddedFont>
      <p:font typeface="Algerian" panose="04020705040A02060702" pitchFamily="82" charset="0"/>
      <p:regular r:id="rId83"/>
    </p:embeddedFont>
    <p:embeddedFont>
      <p:font typeface="MS UI Gothic" panose="020B0600070205080204" pitchFamily="34" charset="-128"/>
      <p:regular r:id="rId84"/>
    </p:embeddedFont>
    <p:embeddedFont>
      <p:font typeface="Segoe UI" panose="020B0502040204020203" pitchFamily="34" charset="0"/>
      <p:regular r:id="rId85"/>
      <p:bold r:id="rId86"/>
      <p:italic r:id="rId87"/>
      <p:boldItalic r:id="rId88"/>
    </p:embeddedFont>
    <p:embeddedFont>
      <p:font typeface="Segoe UI Black" panose="020B0A02040204020203" pitchFamily="34" charset="0"/>
      <p:bold r:id="rId89"/>
      <p:boldItalic r:id="rId90"/>
    </p:embeddedFont>
    <p:embeddedFont>
      <p:font typeface="Tahoma" panose="020B0604030504040204" pitchFamily="34" charset="0"/>
      <p:regular r:id="rId91"/>
      <p:bold r:id="rId92"/>
    </p:embeddedFont>
    <p:embeddedFont>
      <p:font typeface="等线" panose="02010600030101010101" pitchFamily="2" charset="-122"/>
      <p:regular r:id="rId93"/>
      <p:bold r:id="rId94"/>
    </p:embeddedFont>
    <p:embeddedFont>
      <p:font typeface="黑体" panose="02010609060101010101" pitchFamily="49" charset="-122"/>
      <p:regular r:id="rId95"/>
    </p:embeddedFont>
    <p:embeddedFont>
      <p:font typeface="华文楷体" panose="02010600040101010101" pitchFamily="2" charset="-122"/>
      <p:regular r:id="rId96"/>
    </p:embeddedFont>
    <p:embeddedFont>
      <p:font typeface="华文新魏" panose="02010800040101010101" pitchFamily="2" charset="-122"/>
      <p:regular r:id="rId97"/>
    </p:embeddedFont>
    <p:embeddedFont>
      <p:font typeface="书体坊兰亭体" panose="03000509000000000000" pitchFamily="65" charset="-122"/>
      <p:regular r:id="rId98"/>
    </p:embeddedFont>
    <p:embeddedFont>
      <p:font typeface="微软雅黑" panose="020B0503020204020204" pitchFamily="34" charset="-122"/>
      <p:regular r:id="rId99"/>
      <p:bold r:id="rId100"/>
    </p:embeddedFont>
    <p:embeddedFont>
      <p:font typeface="义启小楷书" panose="02010601030101010101" pitchFamily="2" charset="-128"/>
      <p:regular r:id="rId101"/>
    </p:embeddedFont>
  </p:embeddedFontLst>
  <p:custDataLst>
    <p:tags r:id="rId1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933" userDrawn="1">
          <p15:clr>
            <a:srgbClr val="A4A3A4"/>
          </p15:clr>
        </p15:guide>
        <p15:guide id="4" pos="6947" userDrawn="1">
          <p15:clr>
            <a:srgbClr val="A4A3A4"/>
          </p15:clr>
        </p15:guide>
        <p15:guide id="5" orient="horz" pos="3612" userDrawn="1">
          <p15:clr>
            <a:srgbClr val="A4A3A4"/>
          </p15:clr>
        </p15:guide>
        <p15:guide id="6" orient="horz" pos="459" userDrawn="1">
          <p15:clr>
            <a:srgbClr val="A4A3A4"/>
          </p15:clr>
        </p15:guide>
        <p15:guide id="7" orient="horz" pos="1525" userDrawn="1">
          <p15:clr>
            <a:srgbClr val="A4A3A4"/>
          </p15:clr>
        </p15:guide>
        <p15:guide id="8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66FF33"/>
    <a:srgbClr val="0000FF"/>
    <a:srgbClr val="92D050"/>
    <a:srgbClr val="FF99FF"/>
    <a:srgbClr val="C5E0B4"/>
    <a:srgbClr val="D60093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0012" autoAdjust="0"/>
  </p:normalViewPr>
  <p:slideViewPr>
    <p:cSldViewPr snapToGrid="0">
      <p:cViewPr varScale="1">
        <p:scale>
          <a:sx n="99" d="100"/>
          <a:sy n="99" d="100"/>
        </p:scale>
        <p:origin x="366" y="72"/>
      </p:cViewPr>
      <p:guideLst>
        <p:guide orient="horz" pos="2296"/>
        <p:guide pos="3840"/>
        <p:guide pos="2933"/>
        <p:guide pos="6947"/>
        <p:guide orient="horz" pos="3612"/>
        <p:guide orient="horz" pos="459"/>
        <p:guide orient="horz" pos="1525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tags" Target="tags/tag1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font" Target="fonts/font3.fntdata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font" Target="fonts/font15.fntdata"/><Relationship Id="rId10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font" Target="fonts/font5.fntdata"/><Relationship Id="rId61" Type="http://schemas.openxmlformats.org/officeDocument/2006/relationships/slide" Target="slides/slide54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font" Target="fonts/font18.fntdata"/><Relationship Id="rId105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68ADC7A6-8D44-43D8-B024-3C2B481221A1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14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209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210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60012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D8A9911D-1410-4BA7-9147-1B132124C31C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15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2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2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31206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926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010AFFA-994C-4D26-A1FC-64A98510F5AE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517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517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52731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8EACDE92-3F1E-46C4-A5A5-83366AD385ED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6195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619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62348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关中断，开中断类似</a:t>
            </a:r>
            <a:r>
              <a:rPr lang="en-US" altLang="zh-CN" dirty="0"/>
              <a:t>PV</a:t>
            </a:r>
            <a:r>
              <a:rPr lang="zh-CN" altLang="en-US" dirty="0"/>
              <a:t>操作，保证中断服务的原子性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059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7DA57441-CF0F-4F60-AD31-463AA0D2396B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21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233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234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96848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5695B4BB-31AB-4975-8CA9-0314FBB96964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23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0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0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4423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AF2FE7AF-161C-464D-B514-263560E7E3D7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38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438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80478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CCA9C4A0-B04D-428F-A6AC-214359A3C02D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25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281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282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178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54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FAA86160-9463-4EEC-ABBC-267F7C7D485A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26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4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4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42351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D83E1EFB-245A-4062-AC8B-447DF592723E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86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486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48696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AD0504C9-EE4C-4338-BA20-23EF17B8612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29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4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54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中断共享、中断识别，同一优先级只能共享一个中断号，</a:t>
            </a:r>
            <a:r>
              <a:rPr lang="en-US" altLang="zh-CN"/>
              <a:t>PCI</a:t>
            </a:r>
            <a:r>
              <a:rPr lang="zh-CN" altLang="en-US"/>
              <a:t>只有</a:t>
            </a:r>
            <a:r>
              <a:rPr lang="en-US" altLang="zh-CN"/>
              <a:t>4</a:t>
            </a:r>
            <a:r>
              <a:rPr lang="zh-CN" altLang="en-US"/>
              <a:t>个中断请求</a:t>
            </a:r>
          </a:p>
        </p:txBody>
      </p:sp>
    </p:spTree>
    <p:extLst>
      <p:ext uri="{BB962C8B-B14F-4D97-AF65-F5344CB8AC3E}">
        <p14:creationId xmlns:p14="http://schemas.microsoft.com/office/powerpoint/2010/main" val="1853980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EE144534-9629-4960-8B5F-F8693A8B5F2A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30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435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643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14666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44799E48-D669-48C7-B227-E101B190558E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31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45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746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2217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B229682C-EB85-412D-9137-A868A8E5DCA7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33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48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848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18506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12590891-CFCA-4982-95EE-8649C02DC6D9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34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50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950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60253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A73C4E54-C4B9-427F-A354-9CC11D733C3D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36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769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770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82060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71DE319A-E6FB-4A6E-8439-8492B67DF5B7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37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795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79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45629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912137BB-7F0D-41B8-914A-5EA5E90A2F42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38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74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974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软件查询法，一个中断号，在中断程序中再分支</a:t>
            </a:r>
          </a:p>
        </p:txBody>
      </p:sp>
    </p:spTree>
    <p:extLst>
      <p:ext uri="{BB962C8B-B14F-4D97-AF65-F5344CB8AC3E}">
        <p14:creationId xmlns:p14="http://schemas.microsoft.com/office/powerpoint/2010/main" val="2365784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9961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078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5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0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F51123DC-8B46-4A22-943F-A90398FB5357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185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186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硬盘，网络，串口，并口设备</a:t>
            </a:r>
          </a:p>
        </p:txBody>
      </p:sp>
    </p:spTree>
    <p:extLst>
      <p:ext uri="{BB962C8B-B14F-4D97-AF65-F5344CB8AC3E}">
        <p14:creationId xmlns:p14="http://schemas.microsoft.com/office/powerpoint/2010/main" val="2541907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5130917E-6AD0-46CA-938D-97744A56EA88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88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88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如何判断有效成为输入输出定时的关键</a:t>
            </a:r>
          </a:p>
        </p:txBody>
      </p:sp>
    </p:spTree>
    <p:extLst>
      <p:ext uri="{BB962C8B-B14F-4D97-AF65-F5344CB8AC3E}">
        <p14:creationId xmlns:p14="http://schemas.microsoft.com/office/powerpoint/2010/main" val="24767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6A98B1B3-8464-4B17-950B-056B7ADFEE5A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90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390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对于</a:t>
            </a:r>
            <a:r>
              <a:rPr lang="en-US" altLang="zh-CN"/>
              <a:t>LED</a:t>
            </a:r>
            <a:r>
              <a:rPr lang="zh-CN" altLang="en-US"/>
              <a:t>，电压采样的简单设备，</a:t>
            </a:r>
            <a:r>
              <a:rPr lang="en-US" altLang="zh-CN"/>
              <a:t>GPIO</a:t>
            </a:r>
            <a:r>
              <a:rPr lang="zh-CN" altLang="en-US"/>
              <a:t>端口</a:t>
            </a:r>
          </a:p>
        </p:txBody>
      </p:sp>
    </p:spTree>
    <p:extLst>
      <p:ext uri="{BB962C8B-B14F-4D97-AF65-F5344CB8AC3E}">
        <p14:creationId xmlns:p14="http://schemas.microsoft.com/office/powerpoint/2010/main" val="388801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D965D984-5D4C-4DEB-8784-48FA88DD00C0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493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93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幼儿园的例子作类比</a:t>
            </a:r>
          </a:p>
        </p:txBody>
      </p:sp>
    </p:spTree>
    <p:extLst>
      <p:ext uri="{BB962C8B-B14F-4D97-AF65-F5344CB8AC3E}">
        <p14:creationId xmlns:p14="http://schemas.microsoft.com/office/powerpoint/2010/main" val="280666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E71E4E88-6175-4638-B3FA-C288EF0046D3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697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98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查询和传输都依赖于</a:t>
            </a:r>
            <a:r>
              <a:rPr lang="en-US" altLang="zh-CN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5808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6B842059-BA2D-4FF9-9873-5ABD0723B0FA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2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02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批量发送，硬盘</a:t>
            </a:r>
            <a:r>
              <a:rPr lang="en-US" altLang="zh-CN"/>
              <a:t>PIO,DMA  /sbin/hdpara -d</a:t>
            </a:r>
          </a:p>
        </p:txBody>
      </p:sp>
    </p:spTree>
    <p:extLst>
      <p:ext uri="{BB962C8B-B14F-4D97-AF65-F5344CB8AC3E}">
        <p14:creationId xmlns:p14="http://schemas.microsoft.com/office/powerpoint/2010/main" val="252897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553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2019/11/20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2019/11/20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1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  <p:sldLayoutId id="214748372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2019/11/20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7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9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0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计算机学院logo-组合01"/>
          <p:cNvPicPr>
            <a:picLocks noChangeAspect="1"/>
          </p:cNvPicPr>
          <p:nvPr/>
        </p:nvPicPr>
        <p:blipFill>
          <a:blip r:embed="rId4" cstate="hqprint">
            <a:biLevel thresh="25000"/>
          </a:blip>
          <a:stretch>
            <a:fillRect/>
          </a:stretch>
        </p:blipFill>
        <p:spPr>
          <a:xfrm>
            <a:off x="959358" y="680561"/>
            <a:ext cx="2753898" cy="66817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程序中断过程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启动设备 </a:t>
            </a:r>
            <a:r>
              <a:rPr lang="en-US" altLang="zh-CN" dirty="0" err="1"/>
              <a:t>getchar</a:t>
            </a:r>
            <a:r>
              <a:rPr lang="en-US" altLang="zh-CN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当前进程挂起，调度其他进程运行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0000"/>
                </a:solidFill>
              </a:rPr>
              <a:t>主程序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，同时外设进行</a:t>
            </a:r>
            <a:r>
              <a:rPr lang="zh-CN" altLang="en-US" dirty="0">
                <a:solidFill>
                  <a:srgbClr val="FF0000"/>
                </a:solidFill>
              </a:rPr>
              <a:t>数据准备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数据就绪后，外设以中断请求方式</a:t>
            </a:r>
            <a:r>
              <a:rPr lang="zh-CN" altLang="en-US" dirty="0">
                <a:solidFill>
                  <a:srgbClr val="FF0000"/>
                </a:solidFill>
              </a:rPr>
              <a:t>主动告知</a:t>
            </a:r>
            <a:r>
              <a:rPr lang="en-US" altLang="zh-CN" dirty="0"/>
              <a:t>CPU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CPU</a:t>
            </a:r>
            <a:r>
              <a:rPr lang="zh-CN" altLang="en-US" dirty="0"/>
              <a:t>执行一条指令结束后，发现中断请求，中断主程序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中断响应，保存断点，转向</a:t>
            </a:r>
            <a:r>
              <a:rPr lang="zh-CN" altLang="en-US" dirty="0">
                <a:solidFill>
                  <a:srgbClr val="FF0000"/>
                </a:solidFill>
              </a:rPr>
              <a:t>设备中断服务子程序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中断服务</a:t>
            </a:r>
            <a:r>
              <a:rPr lang="zh-CN" altLang="en-US" dirty="0">
                <a:solidFill>
                  <a:srgbClr val="FF0000"/>
                </a:solidFill>
              </a:rPr>
              <a:t>（一般传输一个字）</a:t>
            </a:r>
            <a:r>
              <a:rPr lang="en-US" altLang="zh-CN" dirty="0">
                <a:solidFill>
                  <a:srgbClr val="FF0000"/>
                </a:solidFill>
              </a:rPr>
              <a:t>,  </a:t>
            </a:r>
            <a:r>
              <a:rPr lang="zh-CN" altLang="en-US" dirty="0">
                <a:solidFill>
                  <a:srgbClr val="FF0000"/>
                </a:solidFill>
              </a:rPr>
              <a:t>唤醒等待进程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中断处理完毕后返回主程序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时间片轮转到</a:t>
            </a:r>
            <a:r>
              <a:rPr lang="en-US" altLang="zh-CN" dirty="0" err="1"/>
              <a:t>getchar</a:t>
            </a:r>
            <a:r>
              <a:rPr lang="en-US" altLang="zh-CN" dirty="0"/>
              <a:t>()</a:t>
            </a:r>
            <a:r>
              <a:rPr lang="zh-CN" altLang="en-US" dirty="0"/>
              <a:t>所在进程，继续运行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67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提高了</a:t>
            </a:r>
            <a:r>
              <a:rPr lang="en-US" altLang="zh-CN" dirty="0"/>
              <a:t>CPU</a:t>
            </a:r>
            <a:r>
              <a:rPr lang="zh-CN" altLang="en-US" dirty="0"/>
              <a:t>的使用效率   </a:t>
            </a:r>
            <a:endParaRPr lang="en-US" altLang="zh-CN" dirty="0"/>
          </a:p>
          <a:p>
            <a:pPr lvl="1"/>
            <a:r>
              <a:rPr lang="zh-CN" altLang="en-US" dirty="0"/>
              <a:t>主动告知机制避免了反复查询设备状态</a:t>
            </a:r>
            <a:endParaRPr lang="en-US" altLang="zh-CN" dirty="0"/>
          </a:p>
          <a:p>
            <a:pPr lvl="1"/>
            <a:r>
              <a:rPr lang="zh-CN" altLang="en-US" dirty="0"/>
              <a:t>仍需</a:t>
            </a:r>
            <a:r>
              <a:rPr lang="en-US" altLang="zh-CN" dirty="0"/>
              <a:t>CPU</a:t>
            </a:r>
            <a:r>
              <a:rPr lang="zh-CN" altLang="en-US" dirty="0"/>
              <a:t>占用（中断服务子程序运行时间</a:t>
            </a:r>
            <a:r>
              <a:rPr lang="en-US" altLang="zh-CN" dirty="0"/>
              <a:t>+</a:t>
            </a:r>
            <a:r>
              <a:rPr lang="zh-CN" altLang="en-US" dirty="0"/>
              <a:t>中断开销）</a:t>
            </a:r>
            <a:endParaRPr lang="en-US" altLang="zh-CN" dirty="0"/>
          </a:p>
          <a:p>
            <a:r>
              <a:rPr lang="zh-CN" altLang="en-US" dirty="0"/>
              <a:t>适合随机出现的服务</a:t>
            </a:r>
          </a:p>
          <a:p>
            <a:r>
              <a:rPr lang="zh-CN" altLang="en-US" dirty="0"/>
              <a:t>需要专门的硬件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25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直接内存访问</a:t>
            </a:r>
            <a:r>
              <a:rPr lang="en-US" altLang="zh-CN"/>
              <a:t>DMA</a:t>
            </a:r>
            <a:r>
              <a:rPr lang="zh-CN" altLang="en-US"/>
              <a:t>方式</a:t>
            </a:r>
          </a:p>
        </p:txBody>
      </p:sp>
      <p:sp>
        <p:nvSpPr>
          <p:cNvPr id="35844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中断方式用中断服务子程序完成数据交换</a:t>
            </a:r>
            <a:endParaRPr lang="en-US" altLang="zh-CN" dirty="0"/>
          </a:p>
          <a:p>
            <a:pPr lvl="1"/>
            <a:r>
              <a:rPr lang="zh-CN" altLang="en-US" dirty="0"/>
              <a:t>效率较低</a:t>
            </a:r>
            <a:endParaRPr lang="en-US" altLang="zh-CN" dirty="0"/>
          </a:p>
          <a:p>
            <a:pPr lvl="2"/>
            <a:r>
              <a:rPr lang="zh-CN" altLang="en-US" dirty="0"/>
              <a:t>一次中断仅传输少量数据，</a:t>
            </a:r>
            <a:r>
              <a:rPr lang="en-US" altLang="zh-CN" dirty="0"/>
              <a:t>CPU</a:t>
            </a:r>
            <a:r>
              <a:rPr lang="zh-CN" altLang="en-US" dirty="0"/>
              <a:t>开销大</a:t>
            </a:r>
          </a:p>
          <a:p>
            <a:pPr lvl="1"/>
            <a:r>
              <a:rPr lang="zh-CN" altLang="en-US" dirty="0"/>
              <a:t>不适合于成组数据交换</a:t>
            </a:r>
            <a:endParaRPr lang="en-US" altLang="zh-CN" dirty="0"/>
          </a:p>
          <a:p>
            <a:r>
              <a:rPr lang="en-US" altLang="zh-CN" dirty="0"/>
              <a:t>DMA</a:t>
            </a:r>
            <a:r>
              <a:rPr lang="zh-CN" altLang="en-US" dirty="0"/>
              <a:t>用于成组交换数据的场合</a:t>
            </a:r>
          </a:p>
          <a:p>
            <a:r>
              <a:rPr lang="zh-CN" altLang="en-US" dirty="0"/>
              <a:t>硬件执行</a:t>
            </a:r>
            <a:r>
              <a:rPr lang="en-US" altLang="zh-CN" dirty="0"/>
              <a:t>I/O</a:t>
            </a:r>
            <a:r>
              <a:rPr lang="zh-CN" altLang="en-US" dirty="0"/>
              <a:t>交换</a:t>
            </a:r>
            <a:endParaRPr lang="en-US" altLang="zh-CN" dirty="0"/>
          </a:p>
          <a:p>
            <a:pPr lvl="1"/>
            <a:r>
              <a:rPr lang="zh-CN" altLang="en-US" dirty="0"/>
              <a:t>准备阶段和结束阶段需要占用</a:t>
            </a:r>
            <a:r>
              <a:rPr lang="en-US" altLang="zh-CN" dirty="0"/>
              <a:t>CPU</a:t>
            </a:r>
            <a:endParaRPr lang="zh-CN" altLang="en-US" dirty="0"/>
          </a:p>
          <a:p>
            <a:pPr lvl="1"/>
            <a:r>
              <a:rPr lang="zh-CN" altLang="en-US" dirty="0"/>
              <a:t>传输阶段</a:t>
            </a:r>
            <a:r>
              <a:rPr lang="en-US" altLang="zh-CN" dirty="0"/>
              <a:t>DMAC</a:t>
            </a:r>
            <a:r>
              <a:rPr lang="zh-CN" altLang="en-US" dirty="0"/>
              <a:t>从</a:t>
            </a:r>
            <a:r>
              <a:rPr lang="en-US" altLang="zh-CN" dirty="0"/>
              <a:t>CPU</a:t>
            </a:r>
            <a:r>
              <a:rPr lang="zh-CN" altLang="en-US" dirty="0"/>
              <a:t>接管总线，直接在内存及外设之间进行，节约了中断开销</a:t>
            </a:r>
          </a:p>
          <a:p>
            <a:r>
              <a:rPr lang="zh-CN" altLang="en-US" dirty="0"/>
              <a:t>需要更多硬件</a:t>
            </a:r>
          </a:p>
        </p:txBody>
      </p:sp>
    </p:spTree>
    <p:extLst>
      <p:ext uri="{BB962C8B-B14F-4D97-AF65-F5344CB8AC3E}">
        <p14:creationId xmlns:p14="http://schemas.microsoft.com/office/powerpoint/2010/main" val="320356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通道方式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</p:spPr>
        <p:txBody>
          <a:bodyPr>
            <a:normAutofit fontScale="92500"/>
          </a:bodyPr>
          <a:lstStyle/>
          <a:p>
            <a:r>
              <a:rPr lang="en-US" altLang="zh-CN" sz="2400" dirty="0"/>
              <a:t>DMA</a:t>
            </a:r>
            <a:r>
              <a:rPr lang="zh-CN" altLang="zh-CN" sz="2400" dirty="0"/>
              <a:t>方式的</a:t>
            </a:r>
            <a:r>
              <a:rPr lang="zh-CN" altLang="en-US" sz="2400" dirty="0"/>
              <a:t>进一步</a:t>
            </a:r>
            <a:r>
              <a:rPr lang="zh-CN" altLang="zh-CN" sz="2400" dirty="0"/>
              <a:t>发展，数据的传送方向、内存起始地址及传送的数据块长度等都由独立于</a:t>
            </a:r>
            <a:r>
              <a:rPr lang="en-US" altLang="zh-CN" sz="2400" dirty="0"/>
              <a:t>CPU</a:t>
            </a:r>
            <a:r>
              <a:rPr lang="zh-CN" altLang="zh-CN" sz="2400" dirty="0"/>
              <a:t>的通道来进行控制，可进一步减少</a:t>
            </a:r>
            <a:r>
              <a:rPr lang="en-US" altLang="zh-CN" sz="2400" dirty="0"/>
              <a:t>CPU</a:t>
            </a:r>
            <a:r>
              <a:rPr lang="zh-CN" altLang="zh-CN" sz="2400" dirty="0"/>
              <a:t>的干预。</a:t>
            </a:r>
            <a:endParaRPr lang="en-US" altLang="zh-CN" sz="2400" dirty="0"/>
          </a:p>
          <a:p>
            <a:pPr lvl="1"/>
            <a:r>
              <a:rPr lang="zh-CN" altLang="en-US" dirty="0"/>
              <a:t>通道是一个具有特殊功能的处理器</a:t>
            </a:r>
            <a:r>
              <a:rPr lang="en-US" altLang="zh-CN" dirty="0"/>
              <a:t>IOP</a:t>
            </a:r>
          </a:p>
          <a:p>
            <a:pPr lvl="1"/>
            <a:r>
              <a:rPr lang="zh-CN" altLang="en-US" dirty="0"/>
              <a:t>分担</a:t>
            </a:r>
            <a:r>
              <a:rPr lang="en-US" altLang="zh-CN" dirty="0"/>
              <a:t>CPU</a:t>
            </a:r>
            <a:r>
              <a:rPr lang="zh-CN" altLang="en-US" dirty="0"/>
              <a:t>的</a:t>
            </a:r>
            <a:r>
              <a:rPr lang="en-US" altLang="zh-CN" dirty="0"/>
              <a:t>I/O </a:t>
            </a:r>
            <a:r>
              <a:rPr lang="zh-CN" altLang="en-US" dirty="0"/>
              <a:t>处理的功能</a:t>
            </a:r>
          </a:p>
          <a:p>
            <a:pPr lvl="1"/>
            <a:r>
              <a:rPr lang="zh-CN" altLang="en-US" dirty="0"/>
              <a:t>可实现外设的统一管理和</a:t>
            </a:r>
            <a:r>
              <a:rPr lang="en-US" altLang="zh-CN" dirty="0"/>
              <a:t>DMA</a:t>
            </a:r>
            <a:r>
              <a:rPr lang="zh-CN" altLang="en-US" dirty="0"/>
              <a:t>操作</a:t>
            </a:r>
          </a:p>
          <a:p>
            <a:pPr lvl="1"/>
            <a:r>
              <a:rPr lang="zh-CN" altLang="en-US" dirty="0"/>
              <a:t>大大提高</a:t>
            </a:r>
            <a:r>
              <a:rPr lang="en-US" altLang="zh-CN" dirty="0"/>
              <a:t>CPU</a:t>
            </a:r>
            <a:r>
              <a:rPr lang="zh-CN" altLang="en-US" dirty="0"/>
              <a:t>效率，更多的硬件</a:t>
            </a:r>
            <a:endParaRPr lang="en-US" altLang="zh-CN" dirty="0"/>
          </a:p>
          <a:p>
            <a:r>
              <a:rPr lang="zh-CN" altLang="zh-CN" sz="2400" dirty="0"/>
              <a:t>通道执行通道程序来完成</a:t>
            </a:r>
            <a:r>
              <a:rPr lang="en-US" altLang="zh-CN" sz="2400" dirty="0"/>
              <a:t>CPU</a:t>
            </a:r>
            <a:r>
              <a:rPr lang="zh-CN" altLang="en-US" sz="2400" dirty="0"/>
              <a:t>指定</a:t>
            </a:r>
            <a:r>
              <a:rPr lang="zh-CN" altLang="zh-CN" sz="2400" dirty="0"/>
              <a:t>的</a:t>
            </a:r>
            <a:r>
              <a:rPr lang="en-US" altLang="zh-CN" sz="2400" dirty="0"/>
              <a:t>I/O</a:t>
            </a:r>
            <a:r>
              <a:rPr lang="zh-CN" altLang="zh-CN" sz="2400" dirty="0"/>
              <a:t>任务，通道程序是由一系列通道指令组成的。</a:t>
            </a:r>
            <a:endParaRPr lang="en-US" altLang="zh-CN" sz="2400" dirty="0"/>
          </a:p>
          <a:p>
            <a:r>
              <a:rPr lang="zh-CN" altLang="zh-CN" sz="2400" dirty="0"/>
              <a:t>当通道执行完通道程序后，就发出中断请求表示</a:t>
            </a:r>
            <a:r>
              <a:rPr lang="en-US" altLang="zh-CN" sz="2400" dirty="0"/>
              <a:t>I/O</a:t>
            </a:r>
            <a:r>
              <a:rPr lang="zh-CN" altLang="zh-CN" sz="2400" dirty="0"/>
              <a:t>结束，</a:t>
            </a:r>
            <a:r>
              <a:rPr lang="en-US" altLang="zh-CN" sz="2400" dirty="0"/>
              <a:t>CPU</a:t>
            </a:r>
            <a:r>
              <a:rPr lang="zh-CN" altLang="zh-CN" sz="2400" dirty="0"/>
              <a:t>响应中断请求，执行相应的中断处理程序实现与通道之间的数据传输。</a:t>
            </a:r>
            <a:endParaRPr lang="zh-CN" altLang="en-US" sz="28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013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信息交换方式</a:t>
            </a:r>
          </a:p>
        </p:txBody>
      </p:sp>
      <p:sp>
        <p:nvSpPr>
          <p:cNvPr id="38916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en-US" dirty="0"/>
              <a:t>程序查询方式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程序中断方式</a:t>
            </a:r>
          </a:p>
          <a:p>
            <a:r>
              <a:rPr lang="zh-CN" altLang="en-US" dirty="0"/>
              <a:t>直接内存访问方式</a:t>
            </a:r>
          </a:p>
          <a:p>
            <a:r>
              <a:rPr lang="zh-CN" altLang="en-US" dirty="0"/>
              <a:t>通道方式</a:t>
            </a:r>
          </a:p>
          <a:p>
            <a:r>
              <a:rPr lang="zh-CN" altLang="en-US" dirty="0"/>
              <a:t>外围处理机方式</a:t>
            </a:r>
          </a:p>
        </p:txBody>
      </p:sp>
    </p:spTree>
    <p:extLst>
      <p:ext uri="{BB962C8B-B14F-4D97-AF65-F5344CB8AC3E}">
        <p14:creationId xmlns:p14="http://schemas.microsoft.com/office/powerpoint/2010/main" val="84157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程序中断方式</a:t>
            </a:r>
          </a:p>
        </p:txBody>
      </p:sp>
      <p:sp>
        <p:nvSpPr>
          <p:cNvPr id="3994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中断基本概念</a:t>
            </a:r>
          </a:p>
          <a:p>
            <a:pPr eaLnBrk="1" hangingPunct="1"/>
            <a:r>
              <a:rPr lang="zh-CN" altLang="en-US" b="1" dirty="0"/>
              <a:t>程序中断基本接口</a:t>
            </a:r>
          </a:p>
          <a:p>
            <a:pPr eaLnBrk="1" hangingPunct="1"/>
            <a:r>
              <a:rPr lang="zh-CN" altLang="en-US" b="1" dirty="0"/>
              <a:t>中断仲裁方式</a:t>
            </a:r>
          </a:p>
          <a:p>
            <a:pPr eaLnBrk="1" hangingPunct="1"/>
            <a:r>
              <a:rPr lang="zh-CN" altLang="en-US" b="1" dirty="0"/>
              <a:t>中断控制器</a:t>
            </a:r>
          </a:p>
        </p:txBody>
      </p:sp>
    </p:spTree>
    <p:extLst>
      <p:ext uri="{BB962C8B-B14F-4D97-AF65-F5344CB8AC3E}">
        <p14:creationId xmlns:p14="http://schemas.microsoft.com/office/powerpoint/2010/main" val="1085881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D8AB3-9CF5-4D7E-96BB-27F59E15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B2277-CA99-4665-BECF-061405D85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暂时中止现行程序的执行，转去执行为某个</a:t>
            </a:r>
            <a:r>
              <a:rPr lang="zh-CN" altLang="en-US" b="1" dirty="0"/>
              <a:t>随机事件</a:t>
            </a:r>
            <a:r>
              <a:rPr lang="zh-CN" altLang="en-US" dirty="0"/>
              <a:t>服务的中断处理子程序，处理完后自动恢复原程序的执行</a:t>
            </a:r>
          </a:p>
          <a:p>
            <a:r>
              <a:rPr lang="zh-CN" altLang="en-US" dirty="0"/>
              <a:t>实现主机和外设准备阶段的并行工作</a:t>
            </a:r>
          </a:p>
          <a:p>
            <a:pPr lvl="1"/>
            <a:r>
              <a:rPr lang="zh-CN" altLang="en-US" dirty="0"/>
              <a:t>避免重复查询外设状态、提升工作效率</a:t>
            </a:r>
          </a:p>
          <a:p>
            <a:endParaRPr lang="zh-CN" altLang="en-US" dirty="0"/>
          </a:p>
        </p:txBody>
      </p:sp>
      <p:sp>
        <p:nvSpPr>
          <p:cNvPr id="4" name="直线 4">
            <a:extLst>
              <a:ext uri="{FF2B5EF4-FFF2-40B4-BE49-F238E27FC236}">
                <a16:creationId xmlns:a16="http://schemas.microsoft.com/office/drawing/2014/main" id="{DD0B1423-9F0D-424F-ADF0-83503C67A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6040" y="4652852"/>
            <a:ext cx="10715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直线 5">
            <a:extLst>
              <a:ext uri="{FF2B5EF4-FFF2-40B4-BE49-F238E27FC236}">
                <a16:creationId xmlns:a16="http://schemas.microsoft.com/office/drawing/2014/main" id="{95B9A488-1C88-41F7-AC14-C97DDD359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7602" y="4652852"/>
            <a:ext cx="7938" cy="1023938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直线 6">
            <a:extLst>
              <a:ext uri="{FF2B5EF4-FFF2-40B4-BE49-F238E27FC236}">
                <a16:creationId xmlns:a16="http://schemas.microsoft.com/office/drawing/2014/main" id="{B1B82160-C6C0-43A6-9FDF-8F698009D7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5541" y="5676790"/>
            <a:ext cx="1584325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直线 7">
            <a:extLst>
              <a:ext uri="{FF2B5EF4-FFF2-40B4-BE49-F238E27FC236}">
                <a16:creationId xmlns:a16="http://schemas.microsoft.com/office/drawing/2014/main" id="{49870795-8C14-44CD-A624-22C84CBF50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9432" y="4686191"/>
            <a:ext cx="0" cy="1008062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" name="直线 8">
            <a:extLst>
              <a:ext uri="{FF2B5EF4-FFF2-40B4-BE49-F238E27FC236}">
                <a16:creationId xmlns:a16="http://schemas.microsoft.com/office/drawing/2014/main" id="{10C25866-EB23-430A-A9D1-6431D904CA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5541" y="4645233"/>
            <a:ext cx="1722437" cy="15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直线 9">
            <a:extLst>
              <a:ext uri="{FF2B5EF4-FFF2-40B4-BE49-F238E27FC236}">
                <a16:creationId xmlns:a16="http://schemas.microsoft.com/office/drawing/2014/main" id="{04732430-99BE-4CF0-B12F-034F72FE1D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7202" y="4668729"/>
            <a:ext cx="0" cy="1001712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直线 10">
            <a:extLst>
              <a:ext uri="{FF2B5EF4-FFF2-40B4-BE49-F238E27FC236}">
                <a16:creationId xmlns:a16="http://schemas.microsoft.com/office/drawing/2014/main" id="{AF1435B2-7896-4E0E-AEBA-82A4026A61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5140" y="5670440"/>
            <a:ext cx="1071562" cy="0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直线 11">
            <a:extLst>
              <a:ext uri="{FF2B5EF4-FFF2-40B4-BE49-F238E27FC236}">
                <a16:creationId xmlns:a16="http://schemas.microsoft.com/office/drawing/2014/main" id="{8015F926-087A-4BDF-8ECF-477FDDD4FE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6703" y="4668728"/>
            <a:ext cx="0" cy="1001712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直线 12">
            <a:extLst>
              <a:ext uri="{FF2B5EF4-FFF2-40B4-BE49-F238E27FC236}">
                <a16:creationId xmlns:a16="http://schemas.microsoft.com/office/drawing/2014/main" id="{5AA6D15C-0F4C-4467-AFEB-6BA63D869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165" y="4652852"/>
            <a:ext cx="15668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矩形 13">
            <a:extLst>
              <a:ext uri="{FF2B5EF4-FFF2-40B4-BE49-F238E27FC236}">
                <a16:creationId xmlns:a16="http://schemas.microsoft.com/office/drawing/2014/main" id="{27DF978D-54AD-4D50-B399-7FD8637B7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490" y="4244767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程序</a:t>
            </a:r>
          </a:p>
        </p:txBody>
      </p:sp>
      <p:sp>
        <p:nvSpPr>
          <p:cNvPr id="14" name="矩形 14">
            <a:extLst>
              <a:ext uri="{FF2B5EF4-FFF2-40B4-BE49-F238E27FC236}">
                <a16:creationId xmlns:a16="http://schemas.microsoft.com/office/drawing/2014/main" id="{D3B608B0-5459-4F63-A485-E900D9ED7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52" y="4797315"/>
            <a:ext cx="109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B050"/>
                </a:solidFill>
                <a:latin typeface="+mn-ea"/>
              </a:rPr>
              <a:t>启动设备</a:t>
            </a:r>
          </a:p>
        </p:txBody>
      </p:sp>
      <p:sp>
        <p:nvSpPr>
          <p:cNvPr id="15" name="直线 15">
            <a:extLst>
              <a:ext uri="{FF2B5EF4-FFF2-40B4-BE49-F238E27FC236}">
                <a16:creationId xmlns:a16="http://schemas.microsoft.com/office/drawing/2014/main" id="{AE7ECD2F-46D4-4054-BA79-F36580CEA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7602" y="4260740"/>
            <a:ext cx="0" cy="392112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6" name="矩形 16">
            <a:extLst>
              <a:ext uri="{FF2B5EF4-FFF2-40B4-BE49-F238E27FC236}">
                <a16:creationId xmlns:a16="http://schemas.microsoft.com/office/drawing/2014/main" id="{0AD7E3BE-C9D3-4D70-920F-FEF5315D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52" y="3855928"/>
            <a:ext cx="155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3333CC"/>
                </a:solidFill>
                <a:latin typeface="+mn-ea"/>
              </a:rPr>
              <a:t>设备请求中断</a:t>
            </a:r>
          </a:p>
        </p:txBody>
      </p:sp>
      <p:sp>
        <p:nvSpPr>
          <p:cNvPr id="17" name="直线 17">
            <a:extLst>
              <a:ext uri="{FF2B5EF4-FFF2-40B4-BE49-F238E27FC236}">
                <a16:creationId xmlns:a16="http://schemas.microsoft.com/office/drawing/2014/main" id="{1C6A00A2-EE8C-43DF-AFE3-A864E0339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727" y="4260740"/>
            <a:ext cx="0" cy="392112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矩形 18">
            <a:extLst>
              <a:ext uri="{FF2B5EF4-FFF2-40B4-BE49-F238E27FC236}">
                <a16:creationId xmlns:a16="http://schemas.microsoft.com/office/drawing/2014/main" id="{BCAFD2ED-C399-4268-9463-53D85779A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6202" y="5710128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669900"/>
                </a:solidFill>
                <a:latin typeface="+mn-ea"/>
              </a:rPr>
              <a:t>设备准备</a:t>
            </a:r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26D8D3D5-07D2-4242-8A96-6D35DB0A0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252" y="5694253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3333CC"/>
                </a:solidFill>
                <a:latin typeface="+mn-ea"/>
              </a:rPr>
              <a:t>中断服务</a:t>
            </a:r>
          </a:p>
        </p:txBody>
      </p:sp>
      <p:sp>
        <p:nvSpPr>
          <p:cNvPr id="21" name="矩形 13">
            <a:extLst>
              <a:ext uri="{FF2B5EF4-FFF2-40B4-BE49-F238E27FC236}">
                <a16:creationId xmlns:a16="http://schemas.microsoft.com/office/drawing/2014/main" id="{459CAACA-9E80-44C5-9EE7-42715BA37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299" y="4244767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n-ea"/>
              </a:rPr>
              <a:t>主程序</a:t>
            </a:r>
          </a:p>
        </p:txBody>
      </p:sp>
    </p:spTree>
    <p:extLst>
      <p:ext uri="{BB962C8B-B14F-4D97-AF65-F5344CB8AC3E}">
        <p14:creationId xmlns:p14="http://schemas.microsoft.com/office/powerpoint/2010/main" val="23136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17" grpId="0" animBg="1"/>
      <p:bldP spid="18" grpId="0"/>
      <p:bldP spid="19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182BF15-3D36-4788-B2E1-91412DDC8165}"/>
              </a:ext>
            </a:extLst>
          </p:cNvPr>
          <p:cNvSpPr/>
          <p:nvPr/>
        </p:nvSpPr>
        <p:spPr>
          <a:xfrm>
            <a:off x="4195409" y="2348564"/>
            <a:ext cx="7458245" cy="3566672"/>
          </a:xfrm>
          <a:prstGeom prst="roundRect">
            <a:avLst>
              <a:gd name="adj" fmla="val 348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198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中断的分类与作用</a:t>
            </a:r>
            <a:endParaRPr lang="en-US" altLang="zh-CN" dirty="0"/>
          </a:p>
        </p:txBody>
      </p:sp>
      <p:sp>
        <p:nvSpPr>
          <p:cNvPr id="41988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en-US" dirty="0"/>
              <a:t>中断技术赋于计算机应变能力，将有序的运行和无序的事件统一起来，大大增强了系统的处理能力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主机外设并行工作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程序调试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故障处理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实时处理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人机交互</a:t>
            </a:r>
          </a:p>
        </p:txBody>
      </p:sp>
      <p:sp>
        <p:nvSpPr>
          <p:cNvPr id="4" name="自选图形 6">
            <a:extLst>
              <a:ext uri="{FF2B5EF4-FFF2-40B4-BE49-F238E27FC236}">
                <a16:creationId xmlns:a16="http://schemas.microsoft.com/office/drawing/2014/main" id="{EB387A68-5EF9-4E25-84FD-C26570607C8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295309" y="2737839"/>
            <a:ext cx="6018212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2BC22AB8-8DA4-4E2E-9B75-F2FA5A131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080" y="2799751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18C50EB5-5F21-4C4D-823A-DFDBD984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02" y="3906240"/>
            <a:ext cx="73977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7" name="矩形 10">
            <a:extLst>
              <a:ext uri="{FF2B5EF4-FFF2-40B4-BE49-F238E27FC236}">
                <a16:creationId xmlns:a16="http://schemas.microsoft.com/office/drawing/2014/main" id="{78F735B2-D726-47C3-9418-043DFE26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995" y="3949101"/>
            <a:ext cx="5129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中断</a:t>
            </a:r>
          </a:p>
        </p:txBody>
      </p:sp>
      <p:sp>
        <p:nvSpPr>
          <p:cNvPr id="8" name="矩形 11">
            <a:extLst>
              <a:ext uri="{FF2B5EF4-FFF2-40B4-BE49-F238E27FC236}">
                <a16:creationId xmlns:a16="http://schemas.microsoft.com/office/drawing/2014/main" id="{5F0C3654-AA4E-4865-BDD3-465139E0E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943" y="3837976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9" name="任意多边形 12">
            <a:extLst>
              <a:ext uri="{FF2B5EF4-FFF2-40B4-BE49-F238E27FC236}">
                <a16:creationId xmlns:a16="http://schemas.microsoft.com/office/drawing/2014/main" id="{E9DC4A8F-806F-4D31-A971-CAAF3A84ED70}"/>
              </a:ext>
            </a:extLst>
          </p:cNvPr>
          <p:cNvSpPr/>
          <p:nvPr/>
        </p:nvSpPr>
        <p:spPr bwMode="auto">
          <a:xfrm>
            <a:off x="5130790" y="3333152"/>
            <a:ext cx="206375" cy="1673225"/>
          </a:xfrm>
          <a:custGeom>
            <a:avLst/>
            <a:gdLst>
              <a:gd name="T0" fmla="*/ 2147483647 w 130"/>
              <a:gd name="T1" fmla="*/ 0 h 1054"/>
              <a:gd name="T2" fmla="*/ 2147483647 w 130"/>
              <a:gd name="T3" fmla="*/ 2147483647 h 1054"/>
              <a:gd name="T4" fmla="*/ 2147483647 w 130"/>
              <a:gd name="T5" fmla="*/ 2147483647 h 1054"/>
              <a:gd name="T6" fmla="*/ 2147483647 w 130"/>
              <a:gd name="T7" fmla="*/ 2147483647 h 1054"/>
              <a:gd name="T8" fmla="*/ 2147483647 w 130"/>
              <a:gd name="T9" fmla="*/ 2147483647 h 1054"/>
              <a:gd name="T10" fmla="*/ 2147483647 w 130"/>
              <a:gd name="T11" fmla="*/ 2147483647 h 1054"/>
              <a:gd name="T12" fmla="*/ 2147483647 w 130"/>
              <a:gd name="T13" fmla="*/ 2147483647 h 1054"/>
              <a:gd name="T14" fmla="*/ 2147483647 w 130"/>
              <a:gd name="T15" fmla="*/ 2147483647 h 1054"/>
              <a:gd name="T16" fmla="*/ 2147483647 w 130"/>
              <a:gd name="T17" fmla="*/ 2147483647 h 1054"/>
              <a:gd name="T18" fmla="*/ 2147483647 w 130"/>
              <a:gd name="T19" fmla="*/ 2147483647 h 1054"/>
              <a:gd name="T20" fmla="*/ 2147483647 w 130"/>
              <a:gd name="T21" fmla="*/ 2147483647 h 1054"/>
              <a:gd name="T22" fmla="*/ 2147483647 w 130"/>
              <a:gd name="T23" fmla="*/ 2147483647 h 1054"/>
              <a:gd name="T24" fmla="*/ 2147483647 w 130"/>
              <a:gd name="T25" fmla="*/ 2147483647 h 1054"/>
              <a:gd name="T26" fmla="*/ 2147483647 w 130"/>
              <a:gd name="T27" fmla="*/ 2147483647 h 1054"/>
              <a:gd name="T28" fmla="*/ 2147483647 w 130"/>
              <a:gd name="T29" fmla="*/ 2147483647 h 1054"/>
              <a:gd name="T30" fmla="*/ 0 w 130"/>
              <a:gd name="T31" fmla="*/ 2147483647 h 1054"/>
              <a:gd name="T32" fmla="*/ 2147483647 w 130"/>
              <a:gd name="T33" fmla="*/ 2147483647 h 1054"/>
              <a:gd name="T34" fmla="*/ 2147483647 w 130"/>
              <a:gd name="T35" fmla="*/ 2147483647 h 1054"/>
              <a:gd name="T36" fmla="*/ 2147483647 w 130"/>
              <a:gd name="T37" fmla="*/ 2147483647 h 1054"/>
              <a:gd name="T38" fmla="*/ 2147483647 w 130"/>
              <a:gd name="T39" fmla="*/ 2147483647 h 1054"/>
              <a:gd name="T40" fmla="*/ 2147483647 w 130"/>
              <a:gd name="T41" fmla="*/ 2147483647 h 1054"/>
              <a:gd name="T42" fmla="*/ 2147483647 w 130"/>
              <a:gd name="T43" fmla="*/ 2147483647 h 1054"/>
              <a:gd name="T44" fmla="*/ 2147483647 w 130"/>
              <a:gd name="T45" fmla="*/ 2147483647 h 1054"/>
              <a:gd name="T46" fmla="*/ 2147483647 w 130"/>
              <a:gd name="T47" fmla="*/ 2147483647 h 1054"/>
              <a:gd name="T48" fmla="*/ 2147483647 w 130"/>
              <a:gd name="T49" fmla="*/ 2147483647 h 1054"/>
              <a:gd name="T50" fmla="*/ 2147483647 w 130"/>
              <a:gd name="T51" fmla="*/ 2147483647 h 1054"/>
              <a:gd name="T52" fmla="*/ 2147483647 w 130"/>
              <a:gd name="T53" fmla="*/ 2147483647 h 1054"/>
              <a:gd name="T54" fmla="*/ 2147483647 w 130"/>
              <a:gd name="T55" fmla="*/ 2147483647 h 1054"/>
              <a:gd name="T56" fmla="*/ 2147483647 w 130"/>
              <a:gd name="T57" fmla="*/ 2147483647 h 1054"/>
              <a:gd name="T58" fmla="*/ 2147483647 w 130"/>
              <a:gd name="T59" fmla="*/ 2147483647 h 1054"/>
              <a:gd name="T60" fmla="*/ 2147483647 w 130"/>
              <a:gd name="T61" fmla="*/ 2147483647 h 105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30" h="1054">
                <a:moveTo>
                  <a:pt x="130" y="0"/>
                </a:moveTo>
                <a:lnTo>
                  <a:pt x="116" y="2"/>
                </a:lnTo>
                <a:lnTo>
                  <a:pt x="105" y="7"/>
                </a:lnTo>
                <a:lnTo>
                  <a:pt x="93" y="16"/>
                </a:lnTo>
                <a:lnTo>
                  <a:pt x="84" y="27"/>
                </a:lnTo>
                <a:lnTo>
                  <a:pt x="71" y="55"/>
                </a:lnTo>
                <a:lnTo>
                  <a:pt x="68" y="71"/>
                </a:lnTo>
                <a:lnTo>
                  <a:pt x="66" y="89"/>
                </a:lnTo>
                <a:lnTo>
                  <a:pt x="66" y="441"/>
                </a:lnTo>
                <a:lnTo>
                  <a:pt x="64" y="459"/>
                </a:lnTo>
                <a:lnTo>
                  <a:pt x="61" y="475"/>
                </a:lnTo>
                <a:lnTo>
                  <a:pt x="48" y="502"/>
                </a:lnTo>
                <a:lnTo>
                  <a:pt x="36" y="513"/>
                </a:lnTo>
                <a:lnTo>
                  <a:pt x="25" y="520"/>
                </a:lnTo>
                <a:lnTo>
                  <a:pt x="14" y="525"/>
                </a:lnTo>
                <a:lnTo>
                  <a:pt x="0" y="527"/>
                </a:lnTo>
                <a:lnTo>
                  <a:pt x="14" y="529"/>
                </a:lnTo>
                <a:lnTo>
                  <a:pt x="25" y="534"/>
                </a:lnTo>
                <a:lnTo>
                  <a:pt x="36" y="543"/>
                </a:lnTo>
                <a:lnTo>
                  <a:pt x="48" y="554"/>
                </a:lnTo>
                <a:lnTo>
                  <a:pt x="61" y="582"/>
                </a:lnTo>
                <a:lnTo>
                  <a:pt x="64" y="597"/>
                </a:lnTo>
                <a:lnTo>
                  <a:pt x="66" y="616"/>
                </a:lnTo>
                <a:lnTo>
                  <a:pt x="66" y="968"/>
                </a:lnTo>
                <a:lnTo>
                  <a:pt x="68" y="986"/>
                </a:lnTo>
                <a:lnTo>
                  <a:pt x="71" y="1002"/>
                </a:lnTo>
                <a:lnTo>
                  <a:pt x="84" y="1029"/>
                </a:lnTo>
                <a:lnTo>
                  <a:pt x="93" y="1040"/>
                </a:lnTo>
                <a:lnTo>
                  <a:pt x="105" y="1047"/>
                </a:lnTo>
                <a:lnTo>
                  <a:pt x="116" y="1052"/>
                </a:lnTo>
                <a:lnTo>
                  <a:pt x="130" y="1054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10" name="矩形 13">
            <a:extLst>
              <a:ext uri="{FF2B5EF4-FFF2-40B4-BE49-F238E27FC236}">
                <a16:creationId xmlns:a16="http://schemas.microsoft.com/office/drawing/2014/main" id="{B1FEA4DC-F16E-42E8-B5C5-5EE3EA71A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710" y="2975965"/>
            <a:ext cx="11080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11" name="矩形 14">
            <a:extLst>
              <a:ext uri="{FF2B5EF4-FFF2-40B4-BE49-F238E27FC236}">
                <a16:creationId xmlns:a16="http://schemas.microsoft.com/office/drawing/2014/main" id="{EA4D6DFE-9775-4A59-8CFE-577BFF2D2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670" y="3020414"/>
            <a:ext cx="17953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内中断（异常）</a:t>
            </a:r>
          </a:p>
        </p:txBody>
      </p:sp>
      <p:sp>
        <p:nvSpPr>
          <p:cNvPr id="12" name="矩形 15">
            <a:extLst>
              <a:ext uri="{FF2B5EF4-FFF2-40B4-BE49-F238E27FC236}">
                <a16:creationId xmlns:a16="http://schemas.microsoft.com/office/drawing/2014/main" id="{674B33E8-37C7-43A4-9800-FCEC152D6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9337" y="3047801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13" name="矩形 16">
            <a:extLst>
              <a:ext uri="{FF2B5EF4-FFF2-40B4-BE49-F238E27FC236}">
                <a16:creationId xmlns:a16="http://schemas.microsoft.com/office/drawing/2014/main" id="{82D7A7D0-E8FB-463E-B0A5-A81BE87BD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709" y="4766664"/>
            <a:ext cx="255746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14" name="矩形 17">
            <a:extLst>
              <a:ext uri="{FF2B5EF4-FFF2-40B4-BE49-F238E27FC236}">
                <a16:creationId xmlns:a16="http://schemas.microsoft.com/office/drawing/2014/main" id="{5E2B477D-7EF6-4CE7-B56F-A3C34A307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4275" y="4955576"/>
            <a:ext cx="7694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外中断</a:t>
            </a:r>
          </a:p>
        </p:txBody>
      </p:sp>
      <p:sp>
        <p:nvSpPr>
          <p:cNvPr id="15" name="矩形 18">
            <a:extLst>
              <a:ext uri="{FF2B5EF4-FFF2-40B4-BE49-F238E27FC236}">
                <a16:creationId xmlns:a16="http://schemas.microsoft.com/office/drawing/2014/main" id="{5505588E-74AA-4780-9861-A0B46B32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875" y="4944464"/>
            <a:ext cx="897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(</a:t>
            </a:r>
          </a:p>
        </p:txBody>
      </p:sp>
      <p:sp>
        <p:nvSpPr>
          <p:cNvPr id="16" name="矩形 19">
            <a:extLst>
              <a:ext uri="{FF2B5EF4-FFF2-40B4-BE49-F238E27FC236}">
                <a16:creationId xmlns:a16="http://schemas.microsoft.com/office/drawing/2014/main" id="{E4091C94-2474-4A28-AFD0-6457447EA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473" y="4955576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强迫中断</a:t>
            </a:r>
          </a:p>
        </p:txBody>
      </p:sp>
      <p:sp>
        <p:nvSpPr>
          <p:cNvPr id="17" name="矩形 20">
            <a:extLst>
              <a:ext uri="{FF2B5EF4-FFF2-40B4-BE49-F238E27FC236}">
                <a16:creationId xmlns:a16="http://schemas.microsoft.com/office/drawing/2014/main" id="{37F323A7-449F-4FB9-8421-0A35CFEFE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1650" y="4944464"/>
            <a:ext cx="897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)</a:t>
            </a:r>
          </a:p>
        </p:txBody>
      </p:sp>
      <p:sp>
        <p:nvSpPr>
          <p:cNvPr id="18" name="矩形 21">
            <a:extLst>
              <a:ext uri="{FF2B5EF4-FFF2-40B4-BE49-F238E27FC236}">
                <a16:creationId xmlns:a16="http://schemas.microsoft.com/office/drawing/2014/main" id="{38F3D597-F3C6-4FDF-A8E1-FFC4A160B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75" y="4944464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19" name="任意多边形 22">
            <a:extLst>
              <a:ext uri="{FF2B5EF4-FFF2-40B4-BE49-F238E27FC236}">
                <a16:creationId xmlns:a16="http://schemas.microsoft.com/office/drawing/2014/main" id="{C61C8836-07E1-4A26-A3F7-82E0F5F320BA}"/>
              </a:ext>
            </a:extLst>
          </p:cNvPr>
          <p:cNvSpPr/>
          <p:nvPr/>
        </p:nvSpPr>
        <p:spPr bwMode="auto">
          <a:xfrm>
            <a:off x="7720284" y="2831902"/>
            <a:ext cx="201613" cy="701675"/>
          </a:xfrm>
          <a:custGeom>
            <a:avLst/>
            <a:gdLst>
              <a:gd name="T0" fmla="*/ 2147483647 w 127"/>
              <a:gd name="T1" fmla="*/ 0 h 442"/>
              <a:gd name="T2" fmla="*/ 2147483647 w 127"/>
              <a:gd name="T3" fmla="*/ 2147483647 h 442"/>
              <a:gd name="T4" fmla="*/ 2147483647 w 127"/>
              <a:gd name="T5" fmla="*/ 2147483647 h 442"/>
              <a:gd name="T6" fmla="*/ 2147483647 w 127"/>
              <a:gd name="T7" fmla="*/ 2147483647 h 442"/>
              <a:gd name="T8" fmla="*/ 2147483647 w 127"/>
              <a:gd name="T9" fmla="*/ 2147483647 h 442"/>
              <a:gd name="T10" fmla="*/ 2147483647 w 127"/>
              <a:gd name="T11" fmla="*/ 2147483647 h 442"/>
              <a:gd name="T12" fmla="*/ 2147483647 w 127"/>
              <a:gd name="T13" fmla="*/ 2147483647 h 442"/>
              <a:gd name="T14" fmla="*/ 2147483647 w 127"/>
              <a:gd name="T15" fmla="*/ 2147483647 h 442"/>
              <a:gd name="T16" fmla="*/ 2147483647 w 127"/>
              <a:gd name="T17" fmla="*/ 2147483647 h 442"/>
              <a:gd name="T18" fmla="*/ 2147483647 w 127"/>
              <a:gd name="T19" fmla="*/ 2147483647 h 442"/>
              <a:gd name="T20" fmla="*/ 2147483647 w 127"/>
              <a:gd name="T21" fmla="*/ 2147483647 h 442"/>
              <a:gd name="T22" fmla="*/ 0 w 127"/>
              <a:gd name="T23" fmla="*/ 2147483647 h 442"/>
              <a:gd name="T24" fmla="*/ 2147483647 w 127"/>
              <a:gd name="T25" fmla="*/ 2147483647 h 442"/>
              <a:gd name="T26" fmla="*/ 2147483647 w 127"/>
              <a:gd name="T27" fmla="*/ 2147483647 h 442"/>
              <a:gd name="T28" fmla="*/ 2147483647 w 127"/>
              <a:gd name="T29" fmla="*/ 2147483647 h 442"/>
              <a:gd name="T30" fmla="*/ 2147483647 w 127"/>
              <a:gd name="T31" fmla="*/ 2147483647 h 442"/>
              <a:gd name="T32" fmla="*/ 2147483647 w 127"/>
              <a:gd name="T33" fmla="*/ 2147483647 h 442"/>
              <a:gd name="T34" fmla="*/ 2147483647 w 127"/>
              <a:gd name="T35" fmla="*/ 2147483647 h 442"/>
              <a:gd name="T36" fmla="*/ 2147483647 w 127"/>
              <a:gd name="T37" fmla="*/ 2147483647 h 442"/>
              <a:gd name="T38" fmla="*/ 2147483647 w 127"/>
              <a:gd name="T39" fmla="*/ 2147483647 h 442"/>
              <a:gd name="T40" fmla="*/ 2147483647 w 127"/>
              <a:gd name="T41" fmla="*/ 2147483647 h 442"/>
              <a:gd name="T42" fmla="*/ 2147483647 w 127"/>
              <a:gd name="T43" fmla="*/ 2147483647 h 442"/>
              <a:gd name="T44" fmla="*/ 2147483647 w 127"/>
              <a:gd name="T45" fmla="*/ 2147483647 h 44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7" h="442">
                <a:moveTo>
                  <a:pt x="127" y="0"/>
                </a:moveTo>
                <a:lnTo>
                  <a:pt x="102" y="2"/>
                </a:lnTo>
                <a:lnTo>
                  <a:pt x="81" y="11"/>
                </a:lnTo>
                <a:lnTo>
                  <a:pt x="68" y="22"/>
                </a:lnTo>
                <a:lnTo>
                  <a:pt x="66" y="29"/>
                </a:lnTo>
                <a:lnTo>
                  <a:pt x="63" y="36"/>
                </a:lnTo>
                <a:lnTo>
                  <a:pt x="63" y="184"/>
                </a:lnTo>
                <a:lnTo>
                  <a:pt x="61" y="190"/>
                </a:lnTo>
                <a:lnTo>
                  <a:pt x="59" y="197"/>
                </a:lnTo>
                <a:lnTo>
                  <a:pt x="45" y="209"/>
                </a:lnTo>
                <a:lnTo>
                  <a:pt x="25" y="218"/>
                </a:lnTo>
                <a:lnTo>
                  <a:pt x="0" y="220"/>
                </a:lnTo>
                <a:lnTo>
                  <a:pt x="25" y="222"/>
                </a:lnTo>
                <a:lnTo>
                  <a:pt x="45" y="231"/>
                </a:lnTo>
                <a:lnTo>
                  <a:pt x="59" y="245"/>
                </a:lnTo>
                <a:lnTo>
                  <a:pt x="61" y="252"/>
                </a:lnTo>
                <a:lnTo>
                  <a:pt x="63" y="259"/>
                </a:lnTo>
                <a:lnTo>
                  <a:pt x="63" y="406"/>
                </a:lnTo>
                <a:lnTo>
                  <a:pt x="66" y="413"/>
                </a:lnTo>
                <a:lnTo>
                  <a:pt x="68" y="420"/>
                </a:lnTo>
                <a:lnTo>
                  <a:pt x="81" y="431"/>
                </a:lnTo>
                <a:lnTo>
                  <a:pt x="102" y="440"/>
                </a:lnTo>
                <a:lnTo>
                  <a:pt x="127" y="442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0" name="矩形 23">
            <a:extLst>
              <a:ext uri="{FF2B5EF4-FFF2-40B4-BE49-F238E27FC236}">
                <a16:creationId xmlns:a16="http://schemas.microsoft.com/office/drawing/2014/main" id="{A4A47B73-0A1E-4B0D-AD7C-68C96126D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009" y="2606476"/>
            <a:ext cx="34210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1" name="矩形 24">
            <a:extLst>
              <a:ext uri="{FF2B5EF4-FFF2-40B4-BE49-F238E27FC236}">
                <a16:creationId xmlns:a16="http://schemas.microsoft.com/office/drawing/2014/main" id="{D9E75649-9865-428C-9BF4-5950F8324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35" y="2560439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自愿中断</a:t>
            </a:r>
          </a:p>
        </p:txBody>
      </p:sp>
      <p:sp>
        <p:nvSpPr>
          <p:cNvPr id="22" name="矩形 25">
            <a:extLst>
              <a:ext uri="{FF2B5EF4-FFF2-40B4-BE49-F238E27FC236}">
                <a16:creationId xmlns:a16="http://schemas.microsoft.com/office/drawing/2014/main" id="{BAF33E5C-CBD1-4A53-BED4-FD925178A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1815" y="2538214"/>
            <a:ext cx="5129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Arial" panose="020B0604020202020204" pitchFamily="34" charset="0"/>
              </a:rPr>
              <a:t>——</a:t>
            </a:r>
            <a:endParaRPr lang="en-US" altLang="zh-CN" sz="2000">
              <a:solidFill>
                <a:srgbClr val="0099FF"/>
              </a:solidFill>
              <a:latin typeface="华文新魏" panose="02010800040101010101" pitchFamily="2" charset="-122"/>
            </a:endParaRPr>
          </a:p>
        </p:txBody>
      </p:sp>
      <p:sp>
        <p:nvSpPr>
          <p:cNvPr id="23" name="矩形 26">
            <a:extLst>
              <a:ext uri="{FF2B5EF4-FFF2-40B4-BE49-F238E27FC236}">
                <a16:creationId xmlns:a16="http://schemas.microsoft.com/office/drawing/2014/main" id="{9654CBAC-C73D-4C43-91F4-11943B3D5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9585" y="2538214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指令中断</a:t>
            </a:r>
          </a:p>
        </p:txBody>
      </p:sp>
      <p:sp>
        <p:nvSpPr>
          <p:cNvPr id="24" name="矩形 27">
            <a:extLst>
              <a:ext uri="{FF2B5EF4-FFF2-40B4-BE49-F238E27FC236}">
                <a16:creationId xmlns:a16="http://schemas.microsoft.com/office/drawing/2014/main" id="{93546B95-C355-457F-8B9A-F6FBAB44C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762" y="2527101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25" name="矩形 28">
            <a:extLst>
              <a:ext uri="{FF2B5EF4-FFF2-40B4-BE49-F238E27FC236}">
                <a16:creationId xmlns:a16="http://schemas.microsoft.com/office/drawing/2014/main" id="{CFA36932-284B-404C-B602-FD7BF6176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008" y="3433565"/>
            <a:ext cx="14605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6" name="矩形 29">
            <a:extLst>
              <a:ext uri="{FF2B5EF4-FFF2-40B4-BE49-F238E27FC236}">
                <a16:creationId xmlns:a16="http://schemas.microsoft.com/office/drawing/2014/main" id="{44FB8122-32DD-4B19-BF64-C5ECA95D0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35" y="3476426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强迫中断</a:t>
            </a:r>
          </a:p>
        </p:txBody>
      </p:sp>
      <p:sp>
        <p:nvSpPr>
          <p:cNvPr id="27" name="矩形 30">
            <a:extLst>
              <a:ext uri="{FF2B5EF4-FFF2-40B4-BE49-F238E27FC236}">
                <a16:creationId xmlns:a16="http://schemas.microsoft.com/office/drawing/2014/main" id="{7A87CDEA-24EF-47DB-8487-75DDCA054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762" y="3465314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28" name="任意多边形 31">
            <a:extLst>
              <a:ext uri="{FF2B5EF4-FFF2-40B4-BE49-F238E27FC236}">
                <a16:creationId xmlns:a16="http://schemas.microsoft.com/office/drawing/2014/main" id="{2F76DDE0-72E3-4629-9C10-8A3F00F094EB}"/>
              </a:ext>
            </a:extLst>
          </p:cNvPr>
          <p:cNvSpPr/>
          <p:nvPr/>
        </p:nvSpPr>
        <p:spPr bwMode="auto">
          <a:xfrm>
            <a:off x="9324452" y="3284339"/>
            <a:ext cx="201612" cy="703263"/>
          </a:xfrm>
          <a:custGeom>
            <a:avLst/>
            <a:gdLst>
              <a:gd name="T0" fmla="*/ 2147483647 w 127"/>
              <a:gd name="T1" fmla="*/ 0 h 443"/>
              <a:gd name="T2" fmla="*/ 2147483647 w 127"/>
              <a:gd name="T3" fmla="*/ 2147483647 h 443"/>
              <a:gd name="T4" fmla="*/ 2147483647 w 127"/>
              <a:gd name="T5" fmla="*/ 2147483647 h 443"/>
              <a:gd name="T6" fmla="*/ 2147483647 w 127"/>
              <a:gd name="T7" fmla="*/ 2147483647 h 443"/>
              <a:gd name="T8" fmla="*/ 2147483647 w 127"/>
              <a:gd name="T9" fmla="*/ 2147483647 h 443"/>
              <a:gd name="T10" fmla="*/ 2147483647 w 127"/>
              <a:gd name="T11" fmla="*/ 2147483647 h 443"/>
              <a:gd name="T12" fmla="*/ 2147483647 w 127"/>
              <a:gd name="T13" fmla="*/ 2147483647 h 443"/>
              <a:gd name="T14" fmla="*/ 2147483647 w 127"/>
              <a:gd name="T15" fmla="*/ 2147483647 h 443"/>
              <a:gd name="T16" fmla="*/ 2147483647 w 127"/>
              <a:gd name="T17" fmla="*/ 2147483647 h 443"/>
              <a:gd name="T18" fmla="*/ 2147483647 w 127"/>
              <a:gd name="T19" fmla="*/ 2147483647 h 443"/>
              <a:gd name="T20" fmla="*/ 2147483647 w 127"/>
              <a:gd name="T21" fmla="*/ 2147483647 h 443"/>
              <a:gd name="T22" fmla="*/ 0 w 127"/>
              <a:gd name="T23" fmla="*/ 2147483647 h 443"/>
              <a:gd name="T24" fmla="*/ 2147483647 w 127"/>
              <a:gd name="T25" fmla="*/ 2147483647 h 443"/>
              <a:gd name="T26" fmla="*/ 2147483647 w 127"/>
              <a:gd name="T27" fmla="*/ 2147483647 h 443"/>
              <a:gd name="T28" fmla="*/ 2147483647 w 127"/>
              <a:gd name="T29" fmla="*/ 2147483647 h 443"/>
              <a:gd name="T30" fmla="*/ 2147483647 w 127"/>
              <a:gd name="T31" fmla="*/ 2147483647 h 443"/>
              <a:gd name="T32" fmla="*/ 2147483647 w 127"/>
              <a:gd name="T33" fmla="*/ 2147483647 h 443"/>
              <a:gd name="T34" fmla="*/ 2147483647 w 127"/>
              <a:gd name="T35" fmla="*/ 2147483647 h 443"/>
              <a:gd name="T36" fmla="*/ 2147483647 w 127"/>
              <a:gd name="T37" fmla="*/ 2147483647 h 443"/>
              <a:gd name="T38" fmla="*/ 2147483647 w 127"/>
              <a:gd name="T39" fmla="*/ 2147483647 h 443"/>
              <a:gd name="T40" fmla="*/ 2147483647 w 127"/>
              <a:gd name="T41" fmla="*/ 2147483647 h 443"/>
              <a:gd name="T42" fmla="*/ 2147483647 w 127"/>
              <a:gd name="T43" fmla="*/ 2147483647 h 443"/>
              <a:gd name="T44" fmla="*/ 2147483647 w 127"/>
              <a:gd name="T45" fmla="*/ 2147483647 h 44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7" h="443">
                <a:moveTo>
                  <a:pt x="127" y="0"/>
                </a:moveTo>
                <a:lnTo>
                  <a:pt x="102" y="2"/>
                </a:lnTo>
                <a:lnTo>
                  <a:pt x="82" y="11"/>
                </a:lnTo>
                <a:lnTo>
                  <a:pt x="68" y="22"/>
                </a:lnTo>
                <a:lnTo>
                  <a:pt x="66" y="29"/>
                </a:lnTo>
                <a:lnTo>
                  <a:pt x="64" y="36"/>
                </a:lnTo>
                <a:lnTo>
                  <a:pt x="64" y="184"/>
                </a:lnTo>
                <a:lnTo>
                  <a:pt x="61" y="190"/>
                </a:lnTo>
                <a:lnTo>
                  <a:pt x="59" y="197"/>
                </a:lnTo>
                <a:lnTo>
                  <a:pt x="45" y="209"/>
                </a:lnTo>
                <a:lnTo>
                  <a:pt x="25" y="218"/>
                </a:lnTo>
                <a:lnTo>
                  <a:pt x="0" y="220"/>
                </a:lnTo>
                <a:lnTo>
                  <a:pt x="25" y="222"/>
                </a:lnTo>
                <a:lnTo>
                  <a:pt x="45" y="231"/>
                </a:lnTo>
                <a:lnTo>
                  <a:pt x="59" y="243"/>
                </a:lnTo>
                <a:lnTo>
                  <a:pt x="61" y="249"/>
                </a:lnTo>
                <a:lnTo>
                  <a:pt x="64" y="256"/>
                </a:lnTo>
                <a:lnTo>
                  <a:pt x="64" y="404"/>
                </a:lnTo>
                <a:lnTo>
                  <a:pt x="66" y="411"/>
                </a:lnTo>
                <a:lnTo>
                  <a:pt x="68" y="418"/>
                </a:lnTo>
                <a:lnTo>
                  <a:pt x="82" y="431"/>
                </a:lnTo>
                <a:lnTo>
                  <a:pt x="102" y="440"/>
                </a:lnTo>
                <a:lnTo>
                  <a:pt x="127" y="443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9" name="矩形 32">
            <a:extLst>
              <a:ext uri="{FF2B5EF4-FFF2-40B4-BE49-F238E27FC236}">
                <a16:creationId xmlns:a16="http://schemas.microsoft.com/office/drawing/2014/main" id="{13C593EC-4581-4B7E-A6C1-9A2F09C5D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6696" y="3133526"/>
            <a:ext cx="143986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0" name="矩形 33">
            <a:extLst>
              <a:ext uri="{FF2B5EF4-FFF2-40B4-BE49-F238E27FC236}">
                <a16:creationId xmlns:a16="http://schemas.microsoft.com/office/drawing/2014/main" id="{A28FB0E5-0814-4C55-A6DD-887BD269D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522" y="3177976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硬件故障</a:t>
            </a:r>
          </a:p>
        </p:txBody>
      </p:sp>
      <p:sp>
        <p:nvSpPr>
          <p:cNvPr id="31" name="矩形 34">
            <a:extLst>
              <a:ext uri="{FF2B5EF4-FFF2-40B4-BE49-F238E27FC236}">
                <a16:creationId xmlns:a16="http://schemas.microsoft.com/office/drawing/2014/main" id="{484B5384-D358-4325-986C-18162DE37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037" y="3166864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32" name="矩形 35">
            <a:extLst>
              <a:ext uri="{FF2B5EF4-FFF2-40B4-BE49-F238E27FC236}">
                <a16:creationId xmlns:a16="http://schemas.microsoft.com/office/drawing/2014/main" id="{0D7D550C-2734-4F46-A0AD-A075990E8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6696" y="3819327"/>
            <a:ext cx="138906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3" name="矩形 36">
            <a:extLst>
              <a:ext uri="{FF2B5EF4-FFF2-40B4-BE49-F238E27FC236}">
                <a16:creationId xmlns:a16="http://schemas.microsoft.com/office/drawing/2014/main" id="{42134E0A-3A3F-4E54-A3F0-81EE7876B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522" y="3862189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软件出错</a:t>
            </a:r>
          </a:p>
        </p:txBody>
      </p:sp>
      <p:sp>
        <p:nvSpPr>
          <p:cNvPr id="34" name="矩形 37">
            <a:extLst>
              <a:ext uri="{FF2B5EF4-FFF2-40B4-BE49-F238E27FC236}">
                <a16:creationId xmlns:a16="http://schemas.microsoft.com/office/drawing/2014/main" id="{80A4BA07-097A-426F-8EBB-28F87F026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037" y="3851076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35" name="任意多边形 38">
            <a:extLst>
              <a:ext uri="{FF2B5EF4-FFF2-40B4-BE49-F238E27FC236}">
                <a16:creationId xmlns:a16="http://schemas.microsoft.com/office/drawing/2014/main" id="{23012904-298A-40BD-AEC1-F2BA65A5321E}"/>
              </a:ext>
            </a:extLst>
          </p:cNvPr>
          <p:cNvSpPr/>
          <p:nvPr/>
        </p:nvSpPr>
        <p:spPr bwMode="auto">
          <a:xfrm>
            <a:off x="7906871" y="4763489"/>
            <a:ext cx="204788" cy="703262"/>
          </a:xfrm>
          <a:custGeom>
            <a:avLst/>
            <a:gdLst>
              <a:gd name="T0" fmla="*/ 2147483647 w 129"/>
              <a:gd name="T1" fmla="*/ 0 h 443"/>
              <a:gd name="T2" fmla="*/ 2147483647 w 129"/>
              <a:gd name="T3" fmla="*/ 2147483647 h 443"/>
              <a:gd name="T4" fmla="*/ 2147483647 w 129"/>
              <a:gd name="T5" fmla="*/ 2147483647 h 443"/>
              <a:gd name="T6" fmla="*/ 2147483647 w 129"/>
              <a:gd name="T7" fmla="*/ 2147483647 h 443"/>
              <a:gd name="T8" fmla="*/ 2147483647 w 129"/>
              <a:gd name="T9" fmla="*/ 2147483647 h 443"/>
              <a:gd name="T10" fmla="*/ 2147483647 w 129"/>
              <a:gd name="T11" fmla="*/ 2147483647 h 443"/>
              <a:gd name="T12" fmla="*/ 2147483647 w 129"/>
              <a:gd name="T13" fmla="*/ 2147483647 h 443"/>
              <a:gd name="T14" fmla="*/ 2147483647 w 129"/>
              <a:gd name="T15" fmla="*/ 2147483647 h 443"/>
              <a:gd name="T16" fmla="*/ 2147483647 w 129"/>
              <a:gd name="T17" fmla="*/ 2147483647 h 443"/>
              <a:gd name="T18" fmla="*/ 2147483647 w 129"/>
              <a:gd name="T19" fmla="*/ 2147483647 h 443"/>
              <a:gd name="T20" fmla="*/ 2147483647 w 129"/>
              <a:gd name="T21" fmla="*/ 2147483647 h 443"/>
              <a:gd name="T22" fmla="*/ 0 w 129"/>
              <a:gd name="T23" fmla="*/ 2147483647 h 443"/>
              <a:gd name="T24" fmla="*/ 2147483647 w 129"/>
              <a:gd name="T25" fmla="*/ 2147483647 h 443"/>
              <a:gd name="T26" fmla="*/ 2147483647 w 129"/>
              <a:gd name="T27" fmla="*/ 2147483647 h 443"/>
              <a:gd name="T28" fmla="*/ 2147483647 w 129"/>
              <a:gd name="T29" fmla="*/ 2147483647 h 443"/>
              <a:gd name="T30" fmla="*/ 2147483647 w 129"/>
              <a:gd name="T31" fmla="*/ 2147483647 h 443"/>
              <a:gd name="T32" fmla="*/ 2147483647 w 129"/>
              <a:gd name="T33" fmla="*/ 2147483647 h 443"/>
              <a:gd name="T34" fmla="*/ 2147483647 w 129"/>
              <a:gd name="T35" fmla="*/ 2147483647 h 443"/>
              <a:gd name="T36" fmla="*/ 2147483647 w 129"/>
              <a:gd name="T37" fmla="*/ 2147483647 h 443"/>
              <a:gd name="T38" fmla="*/ 2147483647 w 129"/>
              <a:gd name="T39" fmla="*/ 2147483647 h 443"/>
              <a:gd name="T40" fmla="*/ 2147483647 w 129"/>
              <a:gd name="T41" fmla="*/ 2147483647 h 443"/>
              <a:gd name="T42" fmla="*/ 2147483647 w 129"/>
              <a:gd name="T43" fmla="*/ 2147483647 h 443"/>
              <a:gd name="T44" fmla="*/ 2147483647 w 129"/>
              <a:gd name="T45" fmla="*/ 2147483647 h 44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9" h="443">
                <a:moveTo>
                  <a:pt x="129" y="0"/>
                </a:moveTo>
                <a:lnTo>
                  <a:pt x="104" y="3"/>
                </a:lnTo>
                <a:lnTo>
                  <a:pt x="84" y="12"/>
                </a:lnTo>
                <a:lnTo>
                  <a:pt x="68" y="25"/>
                </a:lnTo>
                <a:lnTo>
                  <a:pt x="66" y="32"/>
                </a:lnTo>
                <a:lnTo>
                  <a:pt x="64" y="39"/>
                </a:lnTo>
                <a:lnTo>
                  <a:pt x="64" y="187"/>
                </a:lnTo>
                <a:lnTo>
                  <a:pt x="61" y="193"/>
                </a:lnTo>
                <a:lnTo>
                  <a:pt x="59" y="200"/>
                </a:lnTo>
                <a:lnTo>
                  <a:pt x="45" y="212"/>
                </a:lnTo>
                <a:lnTo>
                  <a:pt x="25" y="221"/>
                </a:lnTo>
                <a:lnTo>
                  <a:pt x="0" y="223"/>
                </a:lnTo>
                <a:lnTo>
                  <a:pt x="25" y="225"/>
                </a:lnTo>
                <a:lnTo>
                  <a:pt x="45" y="234"/>
                </a:lnTo>
                <a:lnTo>
                  <a:pt x="59" y="246"/>
                </a:lnTo>
                <a:lnTo>
                  <a:pt x="61" y="252"/>
                </a:lnTo>
                <a:lnTo>
                  <a:pt x="64" y="259"/>
                </a:lnTo>
                <a:lnTo>
                  <a:pt x="64" y="407"/>
                </a:lnTo>
                <a:lnTo>
                  <a:pt x="66" y="414"/>
                </a:lnTo>
                <a:lnTo>
                  <a:pt x="68" y="420"/>
                </a:lnTo>
                <a:lnTo>
                  <a:pt x="84" y="432"/>
                </a:lnTo>
                <a:lnTo>
                  <a:pt x="104" y="441"/>
                </a:lnTo>
                <a:lnTo>
                  <a:pt x="129" y="443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6" name="矩形 39">
            <a:extLst>
              <a:ext uri="{FF2B5EF4-FFF2-40B4-BE49-F238E27FC236}">
                <a16:creationId xmlns:a16="http://schemas.microsoft.com/office/drawing/2014/main" id="{B9E3CFED-0C50-40C4-8346-2B5022703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222" y="4641252"/>
            <a:ext cx="22320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7" name="矩形 40">
            <a:extLst>
              <a:ext uri="{FF2B5EF4-FFF2-40B4-BE49-F238E27FC236}">
                <a16:creationId xmlns:a16="http://schemas.microsoft.com/office/drawing/2014/main" id="{77BC9FC5-CBDA-4E8E-8E05-817C3A8F6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192" y="4617439"/>
            <a:ext cx="15388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不可屏蔽中断</a:t>
            </a:r>
          </a:p>
        </p:txBody>
      </p:sp>
      <p:sp>
        <p:nvSpPr>
          <p:cNvPr id="38" name="矩形 41">
            <a:extLst>
              <a:ext uri="{FF2B5EF4-FFF2-40B4-BE49-F238E27FC236}">
                <a16:creationId xmlns:a16="http://schemas.microsoft.com/office/drawing/2014/main" id="{D42F1E99-AFB5-4444-93F5-C144BDD37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5563" y="4674589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39" name="矩形 42">
            <a:extLst>
              <a:ext uri="{FF2B5EF4-FFF2-40B4-BE49-F238E27FC236}">
                <a16:creationId xmlns:a16="http://schemas.microsoft.com/office/drawing/2014/main" id="{B87AC988-346C-4AE2-B7FB-3108B22C6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697" y="5330227"/>
            <a:ext cx="17621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40" name="矩形 43">
            <a:extLst>
              <a:ext uri="{FF2B5EF4-FFF2-40B4-BE49-F238E27FC236}">
                <a16:creationId xmlns:a16="http://schemas.microsoft.com/office/drawing/2014/main" id="{95C622D2-60B8-4FEF-B62E-BAD958211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1033" y="5306414"/>
            <a:ext cx="12824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可屏蔽中断</a:t>
            </a:r>
          </a:p>
        </p:txBody>
      </p:sp>
      <p:sp>
        <p:nvSpPr>
          <p:cNvPr id="41" name="矩形 44">
            <a:extLst>
              <a:ext uri="{FF2B5EF4-FFF2-40B4-BE49-F238E27FC236}">
                <a16:creationId xmlns:a16="http://schemas.microsoft.com/office/drawing/2014/main" id="{AAD9E556-5F15-4FD8-85DE-DC99EA80F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6950" y="5361976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36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程序中断处理示意图</a:t>
            </a:r>
          </a:p>
        </p:txBody>
      </p:sp>
      <p:sp>
        <p:nvSpPr>
          <p:cNvPr id="2024451" name="直线 3"/>
          <p:cNvSpPr>
            <a:spLocks noChangeShapeType="1"/>
          </p:cNvSpPr>
          <p:nvPr/>
        </p:nvSpPr>
        <p:spPr bwMode="auto">
          <a:xfrm>
            <a:off x="3514698" y="1908946"/>
            <a:ext cx="10715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2" name="直线 4"/>
          <p:cNvSpPr>
            <a:spLocks noChangeShapeType="1"/>
          </p:cNvSpPr>
          <p:nvPr/>
        </p:nvSpPr>
        <p:spPr bwMode="auto">
          <a:xfrm flipH="1">
            <a:off x="4092548" y="1908947"/>
            <a:ext cx="493712" cy="1017587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3" name="直线 5"/>
          <p:cNvSpPr>
            <a:spLocks noChangeShapeType="1"/>
          </p:cNvSpPr>
          <p:nvPr/>
        </p:nvSpPr>
        <p:spPr bwMode="auto">
          <a:xfrm>
            <a:off x="4092548" y="2926533"/>
            <a:ext cx="1071562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4" name="直线 6"/>
          <p:cNvSpPr>
            <a:spLocks noChangeShapeType="1"/>
          </p:cNvSpPr>
          <p:nvPr/>
        </p:nvSpPr>
        <p:spPr bwMode="auto">
          <a:xfrm flipH="1" flipV="1">
            <a:off x="4751361" y="1908947"/>
            <a:ext cx="411163" cy="1017587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5" name="直线 7"/>
          <p:cNvSpPr>
            <a:spLocks noChangeShapeType="1"/>
          </p:cNvSpPr>
          <p:nvPr/>
        </p:nvSpPr>
        <p:spPr bwMode="auto">
          <a:xfrm>
            <a:off x="4751361" y="1908946"/>
            <a:ext cx="15652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6" name="直线 8"/>
          <p:cNvSpPr>
            <a:spLocks noChangeShapeType="1"/>
          </p:cNvSpPr>
          <p:nvPr/>
        </p:nvSpPr>
        <p:spPr bwMode="auto">
          <a:xfrm flipH="1">
            <a:off x="5822923" y="1908947"/>
            <a:ext cx="493712" cy="1017587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7" name="直线 9"/>
          <p:cNvSpPr>
            <a:spLocks noChangeShapeType="1"/>
          </p:cNvSpPr>
          <p:nvPr/>
        </p:nvSpPr>
        <p:spPr bwMode="auto">
          <a:xfrm>
            <a:off x="5822923" y="2926533"/>
            <a:ext cx="1071562" cy="0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8" name="直线 10"/>
          <p:cNvSpPr>
            <a:spLocks noChangeShapeType="1"/>
          </p:cNvSpPr>
          <p:nvPr/>
        </p:nvSpPr>
        <p:spPr bwMode="auto">
          <a:xfrm flipH="1" flipV="1">
            <a:off x="6481736" y="1908947"/>
            <a:ext cx="411163" cy="1017587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9" name="直线 11"/>
          <p:cNvSpPr>
            <a:spLocks noChangeShapeType="1"/>
          </p:cNvSpPr>
          <p:nvPr/>
        </p:nvSpPr>
        <p:spPr bwMode="auto">
          <a:xfrm>
            <a:off x="6481736" y="1908946"/>
            <a:ext cx="15668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0" name="直线 12"/>
          <p:cNvSpPr>
            <a:spLocks noChangeShapeType="1"/>
          </p:cNvSpPr>
          <p:nvPr/>
        </p:nvSpPr>
        <p:spPr bwMode="auto">
          <a:xfrm flipH="1">
            <a:off x="7553298" y="1908947"/>
            <a:ext cx="493712" cy="10175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1" name="直线 13"/>
          <p:cNvSpPr>
            <a:spLocks noChangeShapeType="1"/>
          </p:cNvSpPr>
          <p:nvPr/>
        </p:nvSpPr>
        <p:spPr bwMode="auto">
          <a:xfrm>
            <a:off x="7553298" y="2926533"/>
            <a:ext cx="1071562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2" name="直线 14"/>
          <p:cNvSpPr>
            <a:spLocks noChangeShapeType="1"/>
          </p:cNvSpPr>
          <p:nvPr/>
        </p:nvSpPr>
        <p:spPr bwMode="auto">
          <a:xfrm flipH="1" flipV="1">
            <a:off x="8212111" y="1908947"/>
            <a:ext cx="411163" cy="10175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3" name="直线 15"/>
          <p:cNvSpPr>
            <a:spLocks noChangeShapeType="1"/>
          </p:cNvSpPr>
          <p:nvPr/>
        </p:nvSpPr>
        <p:spPr bwMode="auto">
          <a:xfrm>
            <a:off x="8212110" y="1908946"/>
            <a:ext cx="10731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4" name="矩形 16"/>
          <p:cNvSpPr>
            <a:spLocks noChangeArrowheads="1"/>
          </p:cNvSpPr>
          <p:nvPr/>
        </p:nvSpPr>
        <p:spPr bwMode="auto">
          <a:xfrm>
            <a:off x="3081310" y="1516834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主程序</a:t>
            </a:r>
          </a:p>
        </p:txBody>
      </p:sp>
      <p:sp>
        <p:nvSpPr>
          <p:cNvPr id="2024465" name="矩形 17"/>
          <p:cNvSpPr>
            <a:spLocks noChangeArrowheads="1"/>
          </p:cNvSpPr>
          <p:nvPr/>
        </p:nvSpPr>
        <p:spPr bwMode="auto">
          <a:xfrm>
            <a:off x="3954179" y="1126308"/>
            <a:ext cx="12618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669900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669900"/>
                </a:solidFill>
                <a:latin typeface="+mn-ea"/>
              </a:rPr>
              <a:t>请求中断</a:t>
            </a:r>
          </a:p>
        </p:txBody>
      </p:sp>
      <p:sp>
        <p:nvSpPr>
          <p:cNvPr id="2024466" name="直线 18"/>
          <p:cNvSpPr>
            <a:spLocks noChangeShapeType="1"/>
          </p:cNvSpPr>
          <p:nvPr/>
        </p:nvSpPr>
        <p:spPr bwMode="auto">
          <a:xfrm>
            <a:off x="4586260" y="1516834"/>
            <a:ext cx="0" cy="392113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7" name="矩形 19"/>
          <p:cNvSpPr>
            <a:spLocks noChangeArrowheads="1"/>
          </p:cNvSpPr>
          <p:nvPr/>
        </p:nvSpPr>
        <p:spPr bwMode="auto">
          <a:xfrm>
            <a:off x="5711540" y="1126308"/>
            <a:ext cx="12618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3333CC"/>
                </a:solidFill>
                <a:latin typeface="+mn-ea"/>
              </a:rPr>
              <a:t>B</a:t>
            </a:r>
            <a:r>
              <a:rPr lang="zh-CN" altLang="en-US">
                <a:solidFill>
                  <a:srgbClr val="3333CC"/>
                </a:solidFill>
                <a:latin typeface="+mn-ea"/>
              </a:rPr>
              <a:t>请求中断</a:t>
            </a:r>
          </a:p>
        </p:txBody>
      </p:sp>
      <p:sp>
        <p:nvSpPr>
          <p:cNvPr id="2024468" name="直线 20"/>
          <p:cNvSpPr>
            <a:spLocks noChangeShapeType="1"/>
          </p:cNvSpPr>
          <p:nvPr/>
        </p:nvSpPr>
        <p:spPr bwMode="auto">
          <a:xfrm>
            <a:off x="6348385" y="1516834"/>
            <a:ext cx="0" cy="392113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9" name="矩形 21"/>
          <p:cNvSpPr>
            <a:spLocks noChangeArrowheads="1"/>
          </p:cNvSpPr>
          <p:nvPr/>
        </p:nvSpPr>
        <p:spPr bwMode="auto">
          <a:xfrm>
            <a:off x="7445951" y="1126308"/>
            <a:ext cx="12747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+mn-ea"/>
              </a:rPr>
              <a:t>C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请求中断</a:t>
            </a:r>
          </a:p>
        </p:txBody>
      </p:sp>
      <p:sp>
        <p:nvSpPr>
          <p:cNvPr id="2024470" name="直线 22"/>
          <p:cNvSpPr>
            <a:spLocks noChangeShapeType="1"/>
          </p:cNvSpPr>
          <p:nvPr/>
        </p:nvSpPr>
        <p:spPr bwMode="auto">
          <a:xfrm>
            <a:off x="8078760" y="1516834"/>
            <a:ext cx="0" cy="39211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71" name="矩形 23"/>
          <p:cNvSpPr>
            <a:spLocks noChangeArrowheads="1"/>
          </p:cNvSpPr>
          <p:nvPr/>
        </p:nvSpPr>
        <p:spPr bwMode="auto">
          <a:xfrm>
            <a:off x="3512987" y="3069409"/>
            <a:ext cx="19623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669900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669900"/>
                </a:solidFill>
                <a:latin typeface="+mn-ea"/>
              </a:rPr>
              <a:t>中断服务子程序</a:t>
            </a:r>
          </a:p>
        </p:txBody>
      </p:sp>
      <p:sp>
        <p:nvSpPr>
          <p:cNvPr id="2024472" name="矩形 24"/>
          <p:cNvSpPr>
            <a:spLocks noChangeArrowheads="1"/>
          </p:cNvSpPr>
          <p:nvPr/>
        </p:nvSpPr>
        <p:spPr bwMode="auto">
          <a:xfrm>
            <a:off x="5468910" y="3063059"/>
            <a:ext cx="193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3333CC"/>
                </a:solidFill>
                <a:latin typeface="+mn-ea"/>
              </a:rPr>
              <a:t>B</a:t>
            </a:r>
            <a:r>
              <a:rPr lang="zh-CN" altLang="en-US" dirty="0">
                <a:solidFill>
                  <a:srgbClr val="3333CC"/>
                </a:solidFill>
                <a:latin typeface="+mn-ea"/>
              </a:rPr>
              <a:t>中断服务子程序</a:t>
            </a:r>
          </a:p>
        </p:txBody>
      </p:sp>
      <p:sp>
        <p:nvSpPr>
          <p:cNvPr id="2024473" name="矩形 25"/>
          <p:cNvSpPr>
            <a:spLocks noChangeArrowheads="1"/>
          </p:cNvSpPr>
          <p:nvPr/>
        </p:nvSpPr>
        <p:spPr bwMode="auto">
          <a:xfrm>
            <a:off x="7478685" y="3069409"/>
            <a:ext cx="194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+mn-ea"/>
              </a:rPr>
              <a:t>C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中断服务子程序</a:t>
            </a:r>
          </a:p>
        </p:txBody>
      </p:sp>
      <p:sp>
        <p:nvSpPr>
          <p:cNvPr id="28" name="矩形 3"/>
          <p:cNvSpPr txBox="1">
            <a:spLocks noChangeArrowheads="1"/>
          </p:cNvSpPr>
          <p:nvPr/>
        </p:nvSpPr>
        <p:spPr bwMode="auto">
          <a:xfrm>
            <a:off x="448862" y="3632200"/>
            <a:ext cx="11294275" cy="30523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子程序与中断服务子程序与的区别？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800" dirty="0"/>
              <a:t>子程序在特定位置显式调用，后者随机调用，现场不同？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如果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同时产生中断？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800" dirty="0"/>
              <a:t>中断优先级问题，中断仲裁  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如果正在运行</a:t>
            </a:r>
            <a:r>
              <a:rPr lang="en-US" altLang="zh-CN" sz="2000" dirty="0"/>
              <a:t>A</a:t>
            </a:r>
            <a:r>
              <a:rPr lang="zh-CN" altLang="en-US" sz="2000" dirty="0"/>
              <a:t>中断服务子程序，又收到</a:t>
            </a:r>
            <a:r>
              <a:rPr lang="en-US" altLang="zh-CN" sz="2000" dirty="0"/>
              <a:t>B</a:t>
            </a:r>
            <a:r>
              <a:rPr lang="zh-CN" altLang="en-US" sz="2000" dirty="0"/>
              <a:t>中断？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800" dirty="0"/>
              <a:t>中断嵌套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D38E41C-98D3-48CC-910E-DC7B6083E9FC}"/>
              </a:ext>
            </a:extLst>
          </p:cNvPr>
          <p:cNvGrpSpPr/>
          <p:nvPr/>
        </p:nvGrpSpPr>
        <p:grpSpPr>
          <a:xfrm>
            <a:off x="8796257" y="5248569"/>
            <a:ext cx="2681450" cy="777965"/>
            <a:chOff x="571368" y="4534293"/>
            <a:chExt cx="2672205" cy="77796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8CDA60D-1EFC-478E-AB52-40FAA6390F7E}"/>
                </a:ext>
              </a:extLst>
            </p:cNvPr>
            <p:cNvSpPr/>
            <p:nvPr/>
          </p:nvSpPr>
          <p:spPr>
            <a:xfrm>
              <a:off x="747312" y="4732301"/>
              <a:ext cx="2313745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B2BEF34-5645-419F-BB27-E3C12A67E940}"/>
                </a:ext>
              </a:extLst>
            </p:cNvPr>
            <p:cNvSpPr/>
            <p:nvPr/>
          </p:nvSpPr>
          <p:spPr>
            <a:xfrm>
              <a:off x="571368" y="4534293"/>
              <a:ext cx="26722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什么是主程序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80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4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4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2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2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24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24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2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24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2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2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2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2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2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02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24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2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2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2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24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024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02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024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2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02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2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4451" grpId="0" animBg="1"/>
      <p:bldP spid="2024452" grpId="0" animBg="1"/>
      <p:bldP spid="2024453" grpId="0" animBg="1"/>
      <p:bldP spid="2024454" grpId="0" animBg="1"/>
      <p:bldP spid="2024455" grpId="0" animBg="1"/>
      <p:bldP spid="2024456" grpId="0" animBg="1"/>
      <p:bldP spid="2024457" grpId="0" animBg="1"/>
      <p:bldP spid="2024458" grpId="0" animBg="1"/>
      <p:bldP spid="2024459" grpId="0" animBg="1"/>
      <p:bldP spid="2024460" grpId="0" animBg="1"/>
      <p:bldP spid="2024461" grpId="0" animBg="1"/>
      <p:bldP spid="2024462" grpId="0" animBg="1"/>
      <p:bldP spid="2024463" grpId="0" animBg="1"/>
      <p:bldP spid="2024464" grpId="0"/>
      <p:bldP spid="2024465" grpId="0"/>
      <p:bldP spid="2024466" grpId="0" animBg="1"/>
      <p:bldP spid="2024467" grpId="0"/>
      <p:bldP spid="2024468" grpId="0" animBg="1"/>
      <p:bldP spid="2024469" grpId="0"/>
      <p:bldP spid="2024470" grpId="0" animBg="1"/>
      <p:bldP spid="2024471" grpId="0"/>
      <p:bldP spid="2024472" grpId="0"/>
      <p:bldP spid="20244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指令执行一般流程</a:t>
            </a:r>
          </a:p>
        </p:txBody>
      </p:sp>
      <p:sp>
        <p:nvSpPr>
          <p:cNvPr id="4" name="TextBox 24"/>
          <p:cNvSpPr txBox="1"/>
          <p:nvPr/>
        </p:nvSpPr>
        <p:spPr>
          <a:xfrm>
            <a:off x="596349" y="917548"/>
            <a:ext cx="10812385" cy="197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取指令、执行指令反复循环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指令功能、寻址方式不同，数据通路不同，执行时间不同，</a:t>
            </a:r>
            <a:r>
              <a:rPr lang="zh-CN" altLang="en-US" sz="2275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如何安排时序？</a:t>
            </a:r>
            <a:endParaRPr lang="zh-CN" altLang="en-US" sz="2275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访存指令、寄存器运算指令、加法指令、除法指令</a:t>
            </a:r>
            <a:endParaRPr lang="en-US" altLang="zh-CN" sz="227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850170" y="3127248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取指令</a:t>
            </a:r>
            <a:endParaRPr lang="en-US" altLang="zh-CN" sz="1799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/>
            <a:r>
              <a: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PC++</a:t>
            </a:r>
            <a:endParaRPr lang="zh-CN" altLang="en-US" sz="1799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465664" y="3127248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指令译码</a:t>
            </a:r>
            <a:endParaRPr lang="en-US" altLang="zh-CN" sz="1799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7312148" y="3127248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数据操作</a:t>
            </a:r>
            <a:endParaRPr lang="en-US" altLang="zh-CN" sz="1799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/>
            <a:r>
              <a:rPr lang="zh-CN" altLang="en-US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指令执行</a:t>
            </a:r>
            <a:endParaRPr lang="en-US" altLang="zh-CN" sz="1799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" name="直接箭头连接符 7"/>
          <p:cNvCxnSpPr>
            <a:stCxn id="5" idx="6"/>
            <a:endCxn id="6" idx="2"/>
          </p:cNvCxnSpPr>
          <p:nvPr/>
        </p:nvCxnSpPr>
        <p:spPr>
          <a:xfrm>
            <a:off x="2002632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618126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081159" y="3127248"/>
            <a:ext cx="2767956" cy="1152462"/>
            <a:chOff x="4324142" y="3801131"/>
            <a:chExt cx="2919329" cy="1215487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4324142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操作数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地址计算</a:t>
              </a:r>
              <a:endParaRPr lang="en-US" altLang="zh-CN" sz="1799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6027984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取操作数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5539629" y="4408875"/>
              <a:ext cx="488355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箭头连接符 13"/>
          <p:cNvCxnSpPr/>
          <p:nvPr/>
        </p:nvCxnSpPr>
        <p:spPr>
          <a:xfrm>
            <a:off x="6849115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464610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8927643" y="3127248"/>
            <a:ext cx="2767954" cy="1152462"/>
            <a:chOff x="9435668" y="3801131"/>
            <a:chExt cx="2919327" cy="1215487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9435668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操作数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地址计算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11139508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存操作数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10651155" y="4408875"/>
              <a:ext cx="488355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1840208" y="4113728"/>
            <a:ext cx="8878051" cy="703131"/>
            <a:chOff x="1944017" y="4621682"/>
            <a:chExt cx="9363569" cy="741582"/>
          </a:xfrm>
        </p:grpSpPr>
        <p:cxnSp>
          <p:nvCxnSpPr>
            <p:cNvPr id="21" name="曲线连接符 20"/>
            <p:cNvCxnSpPr>
              <a:stCxn id="18" idx="3"/>
              <a:endCxn id="5" idx="5"/>
            </p:cNvCxnSpPr>
            <p:nvPr/>
          </p:nvCxnSpPr>
          <p:spPr>
            <a:xfrm rot="5400000">
              <a:off x="6619106" y="-53393"/>
              <a:ext cx="13395" cy="9363569"/>
            </a:xfrm>
            <a:prstGeom prst="curvedConnector3">
              <a:avLst>
                <a:gd name="adj1" fmla="val 5288929"/>
              </a:avLst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6005588" y="4850248"/>
              <a:ext cx="1352872" cy="5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ts val="569"/>
                </a:spcBef>
                <a:spcAft>
                  <a:spcPts val="569"/>
                </a:spcAft>
                <a:buClr>
                  <a:srgbClr val="FFC000"/>
                </a:buClr>
              </a:pPr>
              <a:r>
                <a:rPr lang="zh-CN" altLang="en-US" sz="1707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Arial" panose="020B0604020202020204" pitchFamily="34" charset="0"/>
                </a:rPr>
                <a:t>无中断异常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426401" y="4288854"/>
            <a:ext cx="9692966" cy="1881012"/>
            <a:chOff x="1467633" y="4855969"/>
            <a:chExt cx="10223050" cy="1983880"/>
          </a:xfrm>
        </p:grpSpPr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6034333" y="5624362"/>
              <a:ext cx="1215487" cy="1215487"/>
            </a:xfrm>
            <a:prstGeom prst="ellipse">
              <a:avLst/>
            </a:prstGeom>
            <a:solidFill>
              <a:srgbClr val="FFC000"/>
            </a:solidFill>
            <a:ln w="28575" algn="ctr">
              <a:solidFill>
                <a:srgbClr val="FF0000"/>
              </a:solidFill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中断响应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周期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25" name="曲线连接符 24"/>
            <p:cNvCxnSpPr>
              <a:stCxn id="18" idx="4"/>
              <a:endCxn id="24" idx="6"/>
            </p:cNvCxnSpPr>
            <p:nvPr/>
          </p:nvCxnSpPr>
          <p:spPr>
            <a:xfrm rot="5400000">
              <a:off x="8782184" y="3323606"/>
              <a:ext cx="1376136" cy="4440862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25"/>
            <p:cNvCxnSpPr>
              <a:stCxn id="24" idx="2"/>
              <a:endCxn id="5" idx="4"/>
            </p:cNvCxnSpPr>
            <p:nvPr/>
          </p:nvCxnSpPr>
          <p:spPr>
            <a:xfrm rot="10800000">
              <a:off x="1467633" y="4855970"/>
              <a:ext cx="4566700" cy="1376136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8350398" y="5440006"/>
              <a:ext cx="2047736" cy="5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ts val="569"/>
                </a:spcBef>
                <a:spcAft>
                  <a:spcPts val="569"/>
                </a:spcAft>
                <a:buClr>
                  <a:srgbClr val="FFC000"/>
                </a:buClr>
              </a:pPr>
              <a:r>
                <a:rPr lang="zh-CN" altLang="en-US" sz="1707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Arial" panose="020B0604020202020204" pitchFamily="34" charset="0"/>
                </a:rPr>
                <a:t>有异常、中断请求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189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九、输入输出原理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pic>
        <p:nvPicPr>
          <p:cNvPr id="16" name="图片 15" descr="计算机学院logo-组合0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758696" y="5998957"/>
            <a:ext cx="1997758" cy="48471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79822" y="5350003"/>
            <a:ext cx="141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谭志虎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179822" y="3938145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CF4877-1CD2-41D2-AD25-E0E0CCA8C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6581" y="1863284"/>
            <a:ext cx="4296880" cy="793906"/>
          </a:xfrm>
          <a:prstGeom prst="rect">
            <a:avLst/>
          </a:prstGeom>
        </p:spPr>
      </p:pic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7907131" y="3988128"/>
            <a:ext cx="3257550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352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箭头连接符 51"/>
          <p:cNvCxnSpPr>
            <a:stCxn id="6" idx="2"/>
            <a:endCxn id="50" idx="0"/>
          </p:cNvCxnSpPr>
          <p:nvPr/>
        </p:nvCxnSpPr>
        <p:spPr>
          <a:xfrm>
            <a:off x="6454149" y="904088"/>
            <a:ext cx="0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>
            <a:off x="6454149" y="3975157"/>
            <a:ext cx="1512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87944" y="2632280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关中断</a:t>
            </a:r>
          </a:p>
        </p:txBody>
      </p:sp>
      <p:sp>
        <p:nvSpPr>
          <p:cNvPr id="66" name="矩形 65"/>
          <p:cNvSpPr/>
          <p:nvPr/>
        </p:nvSpPr>
        <p:spPr>
          <a:xfrm>
            <a:off x="5487944" y="309822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断点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EPC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487944" y="356838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中断识别，地址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8" name="Text Box 5"/>
          <p:cNvSpPr txBox="1">
            <a:spLocks noChangeArrowheads="1"/>
          </p:cNvSpPr>
          <p:nvPr/>
        </p:nvSpPr>
        <p:spPr bwMode="auto">
          <a:xfrm>
            <a:off x="6655859" y="2303598"/>
            <a:ext cx="73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Yes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5858944" y="1408144"/>
            <a:ext cx="1193434" cy="874094"/>
            <a:chOff x="740325" y="2747927"/>
            <a:chExt cx="936104" cy="875907"/>
          </a:xfrm>
          <a:solidFill>
            <a:srgbClr val="00B050"/>
          </a:solidFill>
        </p:grpSpPr>
        <p:cxnSp>
          <p:nvCxnSpPr>
            <p:cNvPr id="48" name="直接箭头连接符 47"/>
            <p:cNvCxnSpPr/>
            <p:nvPr/>
          </p:nvCxnSpPr>
          <p:spPr>
            <a:xfrm>
              <a:off x="1208377" y="2747927"/>
              <a:ext cx="0" cy="463407"/>
            </a:xfrm>
            <a:prstGeom prst="straightConnector1">
              <a:avLst/>
            </a:prstGeom>
            <a:grpFill/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>
              <a:off x="740325" y="3211334"/>
              <a:ext cx="936104" cy="412500"/>
            </a:xfrm>
            <a:prstGeom prst="hexagon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中断</a:t>
              </a:r>
            </a:p>
          </p:txBody>
        </p:sp>
      </p:grpSp>
      <p:cxnSp>
        <p:nvCxnSpPr>
          <p:cNvPr id="13" name="肘形连接符 12"/>
          <p:cNvCxnSpPr/>
          <p:nvPr/>
        </p:nvCxnSpPr>
        <p:spPr>
          <a:xfrm rot="16200000" flipH="1">
            <a:off x="6309308" y="399207"/>
            <a:ext cx="288032" cy="1648"/>
          </a:xfrm>
          <a:prstGeom prst="bent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490222" y="544048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取指令</a:t>
            </a:r>
          </a:p>
        </p:txBody>
      </p:sp>
      <p:sp>
        <p:nvSpPr>
          <p:cNvPr id="50" name="矩形 49"/>
          <p:cNvSpPr/>
          <p:nvPr/>
        </p:nvSpPr>
        <p:spPr>
          <a:xfrm>
            <a:off x="5490222" y="1192120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执行指令</a:t>
            </a:r>
          </a:p>
        </p:txBody>
      </p:sp>
      <p:sp>
        <p:nvSpPr>
          <p:cNvPr id="53" name="矩形 52"/>
          <p:cNvSpPr/>
          <p:nvPr/>
        </p:nvSpPr>
        <p:spPr>
          <a:xfrm>
            <a:off x="5466924" y="4247560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保护现场</a:t>
            </a:r>
          </a:p>
        </p:txBody>
      </p:sp>
      <p:sp>
        <p:nvSpPr>
          <p:cNvPr id="54" name="矩形 53"/>
          <p:cNvSpPr/>
          <p:nvPr/>
        </p:nvSpPr>
        <p:spPr>
          <a:xfrm>
            <a:off x="5466924" y="4705227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设备中断服务子程序</a:t>
            </a:r>
          </a:p>
        </p:txBody>
      </p:sp>
      <p:sp>
        <p:nvSpPr>
          <p:cNvPr id="55" name="矩形 54"/>
          <p:cNvSpPr/>
          <p:nvPr/>
        </p:nvSpPr>
        <p:spPr>
          <a:xfrm>
            <a:off x="5466924" y="5162894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恢复现场</a:t>
            </a:r>
          </a:p>
        </p:txBody>
      </p:sp>
      <p:sp>
        <p:nvSpPr>
          <p:cNvPr id="58" name="矩形 57"/>
          <p:cNvSpPr/>
          <p:nvPr/>
        </p:nvSpPr>
        <p:spPr>
          <a:xfrm>
            <a:off x="5466924" y="5665880"/>
            <a:ext cx="1927855" cy="810500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开中断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中断返回 </a:t>
            </a:r>
            <a:r>
              <a:rPr lang="en-US" altLang="zh-CN" sz="1400" dirty="0">
                <a:solidFill>
                  <a:schemeClr val="dk1"/>
                </a:solidFill>
              </a:rPr>
              <a:t>EPC</a:t>
            </a:r>
            <a:r>
              <a:rPr lang="en-US" altLang="zh-CN" sz="1400" dirty="0">
                <a:solidFill>
                  <a:schemeClr val="dk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dk1"/>
              </a:solidFill>
            </a:endParaRPr>
          </a:p>
        </p:txBody>
      </p:sp>
      <p:cxnSp>
        <p:nvCxnSpPr>
          <p:cNvPr id="61" name="直接箭头连接符 60"/>
          <p:cNvCxnSpPr>
            <a:cxnSpLocks/>
            <a:endCxn id="7" idx="0"/>
          </p:cNvCxnSpPr>
          <p:nvPr/>
        </p:nvCxnSpPr>
        <p:spPr>
          <a:xfrm>
            <a:off x="6451871" y="2303598"/>
            <a:ext cx="1" cy="32868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5281015" y="724069"/>
            <a:ext cx="577930" cy="1352347"/>
            <a:chOff x="1282811" y="825991"/>
            <a:chExt cx="577930" cy="1352347"/>
          </a:xfrm>
        </p:grpSpPr>
        <p:sp>
          <p:nvSpPr>
            <p:cNvPr id="156" name="Text Box 5"/>
            <p:cNvSpPr txBox="1">
              <a:spLocks noChangeArrowheads="1"/>
            </p:cNvSpPr>
            <p:nvPr/>
          </p:nvSpPr>
          <p:spPr bwMode="auto">
            <a:xfrm>
              <a:off x="1282811" y="1688568"/>
              <a:ext cx="5779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1800" dirty="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  <a:endParaRPr lang="zh-CN" altLang="en-US" sz="18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肘形连接符 20"/>
            <p:cNvCxnSpPr>
              <a:stCxn id="4" idx="3"/>
              <a:endCxn id="6" idx="1"/>
            </p:cNvCxnSpPr>
            <p:nvPr/>
          </p:nvCxnSpPr>
          <p:spPr>
            <a:xfrm rot="10800000">
              <a:off x="1482393" y="825991"/>
              <a:ext cx="368722" cy="1352347"/>
            </a:xfrm>
            <a:prstGeom prst="bentConnector3">
              <a:avLst>
                <a:gd name="adj1" fmla="val 16199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肘形连接符 70"/>
          <p:cNvCxnSpPr>
            <a:cxnSpLocks/>
            <a:stCxn id="58" idx="3"/>
            <a:endCxn id="6" idx="3"/>
          </p:cNvCxnSpPr>
          <p:nvPr/>
        </p:nvCxnSpPr>
        <p:spPr>
          <a:xfrm flipV="1">
            <a:off x="7394779" y="724068"/>
            <a:ext cx="23298" cy="5347062"/>
          </a:xfrm>
          <a:prstGeom prst="bentConnector3">
            <a:avLst>
              <a:gd name="adj1" fmla="val 10812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93232" y="832081"/>
            <a:ext cx="432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单重中断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4393232" y="2672930"/>
            <a:ext cx="1008620" cy="1354796"/>
            <a:chOff x="179004" y="2533546"/>
            <a:chExt cx="1008620" cy="1354796"/>
          </a:xfrm>
        </p:grpSpPr>
        <p:grpSp>
          <p:nvGrpSpPr>
            <p:cNvPr id="69" name="组合 68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TextBox 121"/>
            <p:cNvSpPr txBox="1"/>
            <p:nvPr/>
          </p:nvSpPr>
          <p:spPr>
            <a:xfrm>
              <a:off x="593721" y="2671726"/>
              <a:ext cx="4320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79004" y="2564903"/>
              <a:ext cx="4320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中断隐指令</a:t>
              </a: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4807950" y="4254705"/>
            <a:ext cx="593903" cy="2236088"/>
            <a:chOff x="593721" y="2533546"/>
            <a:chExt cx="593903" cy="1327502"/>
          </a:xfrm>
        </p:grpSpPr>
        <p:grpSp>
          <p:nvGrpSpPr>
            <p:cNvPr id="130" name="组合 129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132" name="直接连接符 131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/>
            <p:cNvSpPr txBox="1"/>
            <p:nvPr/>
          </p:nvSpPr>
          <p:spPr>
            <a:xfrm>
              <a:off x="593721" y="2733201"/>
              <a:ext cx="432048" cy="93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1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6" grpId="0" animBg="1"/>
      <p:bldP spid="67" grpId="0" animBg="1"/>
      <p:bldP spid="158" grpId="0"/>
      <p:bldP spid="6" grpId="0" animBg="1"/>
      <p:bldP spid="50" grpId="0" animBg="1"/>
      <p:bldP spid="53" grpId="0" animBg="1"/>
      <p:bldP spid="54" grpId="0" animBg="1"/>
      <p:bldP spid="55" grpId="0" animBg="1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中断优先级</a:t>
            </a:r>
          </a:p>
        </p:txBody>
      </p:sp>
      <p:sp>
        <p:nvSpPr>
          <p:cNvPr id="49156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en-US" dirty="0"/>
              <a:t>多设备同时产生中断请求时，如何处理？</a:t>
            </a:r>
          </a:p>
          <a:p>
            <a:pPr lvl="1"/>
            <a:r>
              <a:rPr lang="zh-CN" altLang="en-US" sz="2400" dirty="0"/>
              <a:t>优先级高的先响应，优先级低的后响应</a:t>
            </a:r>
          </a:p>
          <a:p>
            <a:pPr lvl="1"/>
            <a:r>
              <a:rPr lang="en-US" altLang="zh-CN" sz="2400" dirty="0"/>
              <a:t>CPU</a:t>
            </a:r>
            <a:r>
              <a:rPr lang="zh-CN" altLang="en-US" sz="2400" dirty="0"/>
              <a:t>优先级随不同中断服务程序而改变</a:t>
            </a:r>
            <a:endParaRPr lang="en-US" altLang="zh-CN" sz="2400" dirty="0"/>
          </a:p>
          <a:p>
            <a:pPr lvl="2"/>
            <a:r>
              <a:rPr lang="zh-CN" altLang="en-US" sz="2400" dirty="0"/>
              <a:t>执行某设备中断服务子程序</a:t>
            </a:r>
            <a:endParaRPr lang="en-US" altLang="zh-CN" sz="2400" dirty="0"/>
          </a:p>
          <a:p>
            <a:pPr lvl="2"/>
            <a:r>
              <a:rPr lang="en-US" altLang="zh-CN" sz="2400" dirty="0"/>
              <a:t>CPU</a:t>
            </a:r>
            <a:r>
              <a:rPr lang="zh-CN" altLang="en-US" sz="2400" dirty="0"/>
              <a:t>优先级就与该设备的优先级一样</a:t>
            </a:r>
            <a:endParaRPr lang="en-US" altLang="zh-CN" sz="2400" dirty="0"/>
          </a:p>
          <a:p>
            <a:pPr lvl="1"/>
            <a:r>
              <a:rPr lang="zh-CN" altLang="en-US" dirty="0"/>
              <a:t>优先级高的中断请求可否中断优先级低的程序？</a:t>
            </a:r>
            <a:endParaRPr lang="en-US" altLang="zh-CN" sz="2400" dirty="0"/>
          </a:p>
          <a:p>
            <a:pPr lvl="1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97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75694-35A7-4E39-919E-EB464D0D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单级中断与多级中断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C7FA1-D09E-4709-AC0E-F0F4B1DA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高优先级中断请求能否中断运行中的程序呢？ </a:t>
            </a:r>
            <a:endParaRPr lang="en-US" altLang="zh-CN" dirty="0"/>
          </a:p>
          <a:p>
            <a:r>
              <a:rPr lang="zh-CN" altLang="en-US" dirty="0"/>
              <a:t>系统硬件、软件开销的权衡</a:t>
            </a:r>
            <a:endParaRPr lang="en-US" altLang="zh-CN" dirty="0"/>
          </a:p>
          <a:p>
            <a:pPr lvl="1"/>
            <a:r>
              <a:rPr lang="zh-CN" altLang="en-US" dirty="0"/>
              <a:t>单级中断</a:t>
            </a:r>
            <a:endParaRPr lang="en-US" altLang="zh-CN" dirty="0"/>
          </a:p>
          <a:p>
            <a:pPr lvl="2"/>
            <a:r>
              <a:rPr lang="zh-CN" altLang="en-US" dirty="0"/>
              <a:t>所有中断源均属同一级，离</a:t>
            </a:r>
            <a:r>
              <a:rPr lang="en-US" altLang="zh-CN" dirty="0"/>
              <a:t>CPU</a:t>
            </a:r>
            <a:r>
              <a:rPr lang="zh-CN" altLang="en-US" dirty="0"/>
              <a:t>近的优先级高</a:t>
            </a:r>
          </a:p>
          <a:p>
            <a:pPr lvl="2"/>
            <a:r>
              <a:rPr lang="en-US" altLang="zh-CN" dirty="0"/>
              <a:t>CPU</a:t>
            </a:r>
            <a:r>
              <a:rPr lang="zh-CN" altLang="en-US" dirty="0"/>
              <a:t>处理某个中断时，不响应其他中断</a:t>
            </a:r>
            <a:endParaRPr lang="en-US" altLang="zh-CN" dirty="0"/>
          </a:p>
          <a:p>
            <a:pPr lvl="1"/>
            <a:r>
              <a:rPr lang="zh-CN" altLang="en-US" dirty="0"/>
              <a:t>多重中断</a:t>
            </a:r>
            <a:endParaRPr lang="en-US" altLang="zh-CN" dirty="0"/>
          </a:p>
          <a:p>
            <a:pPr lvl="2"/>
            <a:r>
              <a:rPr lang="zh-CN" altLang="en-US" dirty="0"/>
              <a:t>优先级高的中断可以打断优先级低的中断服务程序</a:t>
            </a:r>
            <a:endParaRPr lang="en-US" altLang="zh-CN" dirty="0"/>
          </a:p>
          <a:p>
            <a:pPr lvl="2"/>
            <a:r>
              <a:rPr lang="zh-CN" altLang="en-US" dirty="0"/>
              <a:t>中断嵌套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23005AE-4DF0-406A-A97E-F5941EE6D59E}"/>
              </a:ext>
            </a:extLst>
          </p:cNvPr>
          <p:cNvGrpSpPr/>
          <p:nvPr/>
        </p:nvGrpSpPr>
        <p:grpSpPr>
          <a:xfrm>
            <a:off x="7434095" y="3993702"/>
            <a:ext cx="3868811" cy="2140398"/>
            <a:chOff x="2870473" y="4504928"/>
            <a:chExt cx="3868811" cy="2140398"/>
          </a:xfrm>
        </p:grpSpPr>
        <p:sp>
          <p:nvSpPr>
            <p:cNvPr id="5" name="直线 5">
              <a:extLst>
                <a:ext uri="{FF2B5EF4-FFF2-40B4-BE49-F238E27FC236}">
                  <a16:creationId xmlns:a16="http://schemas.microsoft.com/office/drawing/2014/main" id="{C29FD00D-A4E2-4C21-BF89-7645AF42DA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848" y="4504928"/>
              <a:ext cx="0" cy="914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" name="直线 6">
              <a:extLst>
                <a:ext uri="{FF2B5EF4-FFF2-40B4-BE49-F238E27FC236}">
                  <a16:creationId xmlns:a16="http://schemas.microsoft.com/office/drawing/2014/main" id="{4489FFFD-B406-462D-BBA3-51E0F3478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3848" y="4581128"/>
              <a:ext cx="1143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直线 7">
              <a:extLst>
                <a:ext uri="{FF2B5EF4-FFF2-40B4-BE49-F238E27FC236}">
                  <a16:creationId xmlns:a16="http://schemas.microsoft.com/office/drawing/2014/main" id="{BC0E5416-3C46-4566-9435-E9480B8C6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848" y="4581128"/>
              <a:ext cx="0" cy="76200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直线 8">
              <a:extLst>
                <a:ext uri="{FF2B5EF4-FFF2-40B4-BE49-F238E27FC236}">
                  <a16:creationId xmlns:a16="http://schemas.microsoft.com/office/drawing/2014/main" id="{7AE7A98D-A551-4696-8D1C-E3CBD0D6B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848" y="4504928"/>
              <a:ext cx="1143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直线 9">
              <a:extLst>
                <a:ext uri="{FF2B5EF4-FFF2-40B4-BE49-F238E27FC236}">
                  <a16:creationId xmlns:a16="http://schemas.microsoft.com/office/drawing/2014/main" id="{C921336B-CDE0-485B-AEE0-B6F152B233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3648" y="4581128"/>
              <a:ext cx="0" cy="76200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直线 10">
              <a:extLst>
                <a:ext uri="{FF2B5EF4-FFF2-40B4-BE49-F238E27FC236}">
                  <a16:creationId xmlns:a16="http://schemas.microsoft.com/office/drawing/2014/main" id="{43263D8A-DEF9-4E43-9171-F3BF552F73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13648" y="4504928"/>
              <a:ext cx="1143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直线 11">
              <a:extLst>
                <a:ext uri="{FF2B5EF4-FFF2-40B4-BE49-F238E27FC236}">
                  <a16:creationId xmlns:a16="http://schemas.microsoft.com/office/drawing/2014/main" id="{385A105F-91DB-466C-8D6A-F2F43EE60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6648" y="4581128"/>
              <a:ext cx="0" cy="167640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直线 12">
              <a:extLst>
                <a:ext uri="{FF2B5EF4-FFF2-40B4-BE49-F238E27FC236}">
                  <a16:creationId xmlns:a16="http://schemas.microsoft.com/office/drawing/2014/main" id="{9FBBD3EA-1292-4539-A529-96BB0793B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13648" y="5419328"/>
              <a:ext cx="10668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直线 13">
              <a:extLst>
                <a:ext uri="{FF2B5EF4-FFF2-40B4-BE49-F238E27FC236}">
                  <a16:creationId xmlns:a16="http://schemas.microsoft.com/office/drawing/2014/main" id="{B3087E8D-5966-43A8-8A09-8D3BAD0F7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70648" y="5343128"/>
              <a:ext cx="10668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直线 14">
              <a:extLst>
                <a:ext uri="{FF2B5EF4-FFF2-40B4-BE49-F238E27FC236}">
                  <a16:creationId xmlns:a16="http://schemas.microsoft.com/office/drawing/2014/main" id="{1DD3D17F-3AC8-49CD-AA30-E1C426E65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3648" y="5419328"/>
              <a:ext cx="0" cy="83820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直线 15">
              <a:extLst>
                <a:ext uri="{FF2B5EF4-FFF2-40B4-BE49-F238E27FC236}">
                  <a16:creationId xmlns:a16="http://schemas.microsoft.com/office/drawing/2014/main" id="{0A8A69B7-F162-4A10-9163-9AD05CC096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848" y="5419328"/>
              <a:ext cx="0" cy="83820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直线 16">
              <a:extLst>
                <a:ext uri="{FF2B5EF4-FFF2-40B4-BE49-F238E27FC236}">
                  <a16:creationId xmlns:a16="http://schemas.microsoft.com/office/drawing/2014/main" id="{47426EE1-9E7C-4EDC-9812-541E88628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848" y="5419328"/>
              <a:ext cx="0" cy="838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直线 17">
              <a:extLst>
                <a:ext uri="{FF2B5EF4-FFF2-40B4-BE49-F238E27FC236}">
                  <a16:creationId xmlns:a16="http://schemas.microsoft.com/office/drawing/2014/main" id="{57BF1653-A564-46E5-AAC4-AE06FCEEA2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03848" y="5343128"/>
              <a:ext cx="10668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0992B0B-C898-4C10-B0E2-ECC692A1B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473" y="6257528"/>
              <a:ext cx="3868811" cy="387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None/>
              </a:pP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主程序              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                   B                  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10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矩形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同时中断请求的处理方法</a:t>
            </a:r>
          </a:p>
        </p:txBody>
      </p:sp>
      <p:sp>
        <p:nvSpPr>
          <p:cNvPr id="60419" name="矩形 2"/>
          <p:cNvSpPr>
            <a:spLocks noChangeArrowheads="1"/>
          </p:cNvSpPr>
          <p:nvPr/>
        </p:nvSpPr>
        <p:spPr bwMode="auto">
          <a:xfrm>
            <a:off x="1524001" y="20983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0420" name="对象 3"/>
          <p:cNvGraphicFramePr>
            <a:graphicFrameLocks noChangeAspect="1"/>
          </p:cNvGraphicFramePr>
          <p:nvPr>
            <p:extLst/>
          </p:nvPr>
        </p:nvGraphicFramePr>
        <p:xfrm>
          <a:off x="2230562" y="1801370"/>
          <a:ext cx="7730876" cy="368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图片" r:id="rId4" imgW="3296285" imgH="1570990" progId="Word.Picture.8">
                  <p:embed/>
                </p:oleObj>
              </mc:Choice>
              <mc:Fallback>
                <p:oleObj name="图片" r:id="rId4" imgW="3296285" imgH="1570990" progId="Word.Picture.8">
                  <p:embed/>
                  <p:pic>
                    <p:nvPicPr>
                      <p:cNvPr id="6042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562" y="1801370"/>
                        <a:ext cx="7730876" cy="36870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87822" y="1144016"/>
            <a:ext cx="8218488" cy="648072"/>
          </a:xfrm>
        </p:spPr>
        <p:txBody>
          <a:bodyPr>
            <a:normAutofit/>
          </a:bodyPr>
          <a:lstStyle/>
          <a:p>
            <a:r>
              <a:rPr lang="en-US" altLang="zh-CN" dirty="0"/>
              <a:t>A&gt;B&gt;C</a:t>
            </a:r>
          </a:p>
        </p:txBody>
      </p:sp>
    </p:spTree>
    <p:extLst>
      <p:ext uri="{BB962C8B-B14F-4D97-AF65-F5344CB8AC3E}">
        <p14:creationId xmlns:p14="http://schemas.microsoft.com/office/powerpoint/2010/main" val="1225622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划分优先级的一般规律</a:t>
            </a:r>
          </a:p>
        </p:txBody>
      </p:sp>
      <p:sp>
        <p:nvSpPr>
          <p:cNvPr id="5120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硬件故障中断属于最高级，其次是程序错误中断</a:t>
            </a:r>
          </a:p>
          <a:p>
            <a:r>
              <a:rPr lang="zh-CN" altLang="en-US" dirty="0"/>
              <a:t>非屏蔽中断优于可屏蔽中断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请求优先于</a:t>
            </a:r>
            <a:r>
              <a:rPr lang="en-US" altLang="zh-CN" dirty="0"/>
              <a:t>I/O</a:t>
            </a:r>
            <a:r>
              <a:rPr lang="zh-CN" altLang="en-US" dirty="0"/>
              <a:t>设备传送的中断请求</a:t>
            </a:r>
          </a:p>
          <a:p>
            <a:r>
              <a:rPr lang="zh-CN" altLang="en-US" dirty="0"/>
              <a:t>高速设备优于低速设备</a:t>
            </a:r>
            <a:endParaRPr lang="en-US" altLang="zh-CN" dirty="0"/>
          </a:p>
          <a:p>
            <a:r>
              <a:rPr lang="zh-CN" altLang="en-US" dirty="0"/>
              <a:t>输入设备的中断优于输出设备</a:t>
            </a:r>
            <a:endParaRPr lang="en-US" altLang="zh-CN" dirty="0"/>
          </a:p>
          <a:p>
            <a:r>
              <a:rPr lang="zh-CN" altLang="en-US" dirty="0"/>
              <a:t>实时设备优先于普通设备</a:t>
            </a:r>
          </a:p>
        </p:txBody>
      </p:sp>
    </p:spTree>
    <p:extLst>
      <p:ext uri="{BB962C8B-B14F-4D97-AF65-F5344CB8AC3E}">
        <p14:creationId xmlns:p14="http://schemas.microsoft.com/office/powerpoint/2010/main" val="2684804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优先级实现</a:t>
            </a:r>
            <a:r>
              <a:rPr lang="en-US" altLang="zh-CN" dirty="0"/>
              <a:t>---</a:t>
            </a:r>
            <a:r>
              <a:rPr lang="zh-CN" altLang="en-US" dirty="0"/>
              <a:t>中断仲裁</a:t>
            </a:r>
          </a:p>
        </p:txBody>
      </p:sp>
      <p:sp>
        <p:nvSpPr>
          <p:cNvPr id="6963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同一时刻可能有多个设备同时发出中断请求，响应谁？</a:t>
            </a:r>
            <a:endParaRPr lang="en-US" altLang="zh-CN" dirty="0"/>
          </a:p>
          <a:p>
            <a:pPr lvl="1"/>
            <a:r>
              <a:rPr lang="zh-CN" altLang="en-US" sz="2400" dirty="0"/>
              <a:t>  链式查询</a:t>
            </a:r>
          </a:p>
          <a:p>
            <a:pPr lvl="1" eaLnBrk="1" hangingPunct="1"/>
            <a:r>
              <a:rPr lang="zh-CN" altLang="en-US" sz="2400" dirty="0"/>
              <a:t>  独立请求</a:t>
            </a:r>
          </a:p>
          <a:p>
            <a:pPr lvl="1" eaLnBrk="1" hangingPunct="1"/>
            <a:r>
              <a:rPr lang="zh-CN" altLang="en-US" sz="2400" dirty="0"/>
              <a:t>  分组链式结构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086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链式查询方式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1F06905-3EF0-4E5B-B2A3-008AC57781F4}"/>
              </a:ext>
            </a:extLst>
          </p:cNvPr>
          <p:cNvGrpSpPr/>
          <p:nvPr/>
        </p:nvGrpSpPr>
        <p:grpSpPr>
          <a:xfrm>
            <a:off x="2581415" y="1655545"/>
            <a:ext cx="6888407" cy="4078505"/>
            <a:chOff x="3346922" y="2204864"/>
            <a:chExt cx="5413375" cy="3205164"/>
          </a:xfrm>
        </p:grpSpPr>
        <p:sp>
          <p:nvSpPr>
            <p:cNvPr id="70660" name="自选图形 4"/>
            <p:cNvSpPr>
              <a:spLocks noChangeAspect="1" noChangeArrowheads="1" noTextEdit="1"/>
            </p:cNvSpPr>
            <p:nvPr/>
          </p:nvSpPr>
          <p:spPr bwMode="auto">
            <a:xfrm>
              <a:off x="3346922" y="2249315"/>
              <a:ext cx="5413375" cy="3160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61" name="矩形 7"/>
            <p:cNvSpPr>
              <a:spLocks noChangeArrowheads="1"/>
            </p:cNvSpPr>
            <p:nvPr/>
          </p:nvSpPr>
          <p:spPr bwMode="auto">
            <a:xfrm>
              <a:off x="4574058" y="2450928"/>
              <a:ext cx="2413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+mn-ea"/>
                </a:rPr>
                <a:t>IG</a:t>
              </a:r>
              <a:endParaRPr lang="en-US" altLang="zh-CN">
                <a:latin typeface="+mn-ea"/>
              </a:endParaRPr>
            </a:p>
          </p:txBody>
        </p:sp>
        <p:sp>
          <p:nvSpPr>
            <p:cNvPr id="70662" name="矩形 8"/>
            <p:cNvSpPr>
              <a:spLocks noChangeArrowheads="1"/>
            </p:cNvSpPr>
            <p:nvPr/>
          </p:nvSpPr>
          <p:spPr bwMode="auto">
            <a:xfrm>
              <a:off x="4497858" y="3684415"/>
              <a:ext cx="636588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63" name="矩形 9"/>
            <p:cNvSpPr>
              <a:spLocks noChangeArrowheads="1"/>
            </p:cNvSpPr>
            <p:nvPr/>
          </p:nvSpPr>
          <p:spPr bwMode="auto">
            <a:xfrm>
              <a:off x="4555008" y="3684414"/>
              <a:ext cx="2180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+mn-ea"/>
                </a:rPr>
                <a:t>IR</a:t>
              </a:r>
              <a:endParaRPr lang="en-US" altLang="zh-CN">
                <a:latin typeface="+mn-ea"/>
              </a:endParaRPr>
            </a:p>
          </p:txBody>
        </p:sp>
        <p:sp>
          <p:nvSpPr>
            <p:cNvPr id="70664" name="矩形 10"/>
            <p:cNvSpPr>
              <a:spLocks noChangeArrowheads="1"/>
            </p:cNvSpPr>
            <p:nvPr/>
          </p:nvSpPr>
          <p:spPr bwMode="auto">
            <a:xfrm>
              <a:off x="5034433" y="4581353"/>
              <a:ext cx="2179638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65" name="矩形 11"/>
            <p:cNvSpPr>
              <a:spLocks noChangeArrowheads="1"/>
            </p:cNvSpPr>
            <p:nvPr/>
          </p:nvSpPr>
          <p:spPr bwMode="auto">
            <a:xfrm>
              <a:off x="5112221" y="4603578"/>
              <a:ext cx="41197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+mn-ea"/>
                </a:rPr>
                <a:t>IR:  </a:t>
              </a:r>
              <a:endParaRPr lang="en-US" altLang="zh-CN">
                <a:latin typeface="+mn-ea"/>
              </a:endParaRPr>
            </a:p>
          </p:txBody>
        </p:sp>
        <p:sp>
          <p:nvSpPr>
            <p:cNvPr id="70666" name="矩形 12"/>
            <p:cNvSpPr>
              <a:spLocks noChangeArrowheads="1"/>
            </p:cNvSpPr>
            <p:nvPr/>
          </p:nvSpPr>
          <p:spPr bwMode="auto">
            <a:xfrm>
              <a:off x="5691658" y="4625803"/>
              <a:ext cx="914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+mn-ea"/>
                </a:rPr>
                <a:t>中断请求</a:t>
              </a:r>
              <a:endParaRPr lang="zh-CN" altLang="en-US">
                <a:latin typeface="+mn-ea"/>
              </a:endParaRPr>
            </a:p>
          </p:txBody>
        </p:sp>
        <p:sp>
          <p:nvSpPr>
            <p:cNvPr id="70667" name="矩形 13"/>
            <p:cNvSpPr>
              <a:spLocks noChangeArrowheads="1"/>
            </p:cNvSpPr>
            <p:nvPr/>
          </p:nvSpPr>
          <p:spPr bwMode="auto">
            <a:xfrm>
              <a:off x="5034433" y="4940128"/>
              <a:ext cx="2400300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68" name="矩形 14"/>
            <p:cNvSpPr>
              <a:spLocks noChangeArrowheads="1"/>
            </p:cNvSpPr>
            <p:nvPr/>
          </p:nvSpPr>
          <p:spPr bwMode="auto">
            <a:xfrm>
              <a:off x="5105871" y="4962353"/>
              <a:ext cx="43281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+mn-ea"/>
                </a:rPr>
                <a:t>IG:  </a:t>
              </a:r>
              <a:endParaRPr lang="en-US" altLang="zh-CN">
                <a:latin typeface="+mn-ea"/>
              </a:endParaRPr>
            </a:p>
          </p:txBody>
        </p:sp>
        <p:sp>
          <p:nvSpPr>
            <p:cNvPr id="70669" name="矩形 15"/>
            <p:cNvSpPr>
              <a:spLocks noChangeArrowheads="1"/>
            </p:cNvSpPr>
            <p:nvPr/>
          </p:nvSpPr>
          <p:spPr bwMode="auto">
            <a:xfrm>
              <a:off x="5691658" y="4984578"/>
              <a:ext cx="914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+mn-ea"/>
                </a:rPr>
                <a:t>中断许可</a:t>
              </a:r>
              <a:endParaRPr lang="zh-CN" altLang="en-US">
                <a:latin typeface="+mn-ea"/>
              </a:endParaRPr>
            </a:p>
          </p:txBody>
        </p:sp>
        <p:grpSp>
          <p:nvGrpSpPr>
            <p:cNvPr id="70670" name="组合 19"/>
            <p:cNvGrpSpPr/>
            <p:nvPr/>
          </p:nvGrpSpPr>
          <p:grpSpPr bwMode="auto">
            <a:xfrm>
              <a:off x="3370733" y="2204865"/>
              <a:ext cx="1028700" cy="2219325"/>
              <a:chOff x="1100" y="1560"/>
              <a:chExt cx="648" cy="1398"/>
            </a:xfrm>
          </p:grpSpPr>
          <p:sp>
            <p:nvSpPr>
              <p:cNvPr id="70692" name="任意多边形 16"/>
              <p:cNvSpPr/>
              <p:nvPr/>
            </p:nvSpPr>
            <p:spPr bwMode="auto">
              <a:xfrm>
                <a:off x="1702" y="1560"/>
                <a:ext cx="46" cy="1398"/>
              </a:xfrm>
              <a:custGeom>
                <a:avLst/>
                <a:gdLst>
                  <a:gd name="T0" fmla="*/ 0 w 46"/>
                  <a:gd name="T1" fmla="*/ 1398 h 1398"/>
                  <a:gd name="T2" fmla="*/ 0 w 46"/>
                  <a:gd name="T3" fmla="*/ 42 h 1398"/>
                  <a:gd name="T4" fmla="*/ 46 w 46"/>
                  <a:gd name="T5" fmla="*/ 0 h 1398"/>
                  <a:gd name="T6" fmla="*/ 46 w 46"/>
                  <a:gd name="T7" fmla="*/ 1355 h 1398"/>
                  <a:gd name="T8" fmla="*/ 0 w 46"/>
                  <a:gd name="T9" fmla="*/ 1398 h 13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1398">
                    <a:moveTo>
                      <a:pt x="0" y="1398"/>
                    </a:moveTo>
                    <a:lnTo>
                      <a:pt x="0" y="42"/>
                    </a:lnTo>
                    <a:lnTo>
                      <a:pt x="46" y="0"/>
                    </a:lnTo>
                    <a:lnTo>
                      <a:pt x="46" y="1355"/>
                    </a:lnTo>
                    <a:lnTo>
                      <a:pt x="0" y="1398"/>
                    </a:lnTo>
                    <a:close/>
                  </a:path>
                </a:pathLst>
              </a:custGeom>
              <a:solidFill>
                <a:srgbClr val="E0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0693" name="任意多边形 17"/>
              <p:cNvSpPr/>
              <p:nvPr/>
            </p:nvSpPr>
            <p:spPr bwMode="auto">
              <a:xfrm>
                <a:off x="1100" y="1560"/>
                <a:ext cx="648" cy="42"/>
              </a:xfrm>
              <a:custGeom>
                <a:avLst/>
                <a:gdLst>
                  <a:gd name="T0" fmla="*/ 602 w 648"/>
                  <a:gd name="T1" fmla="*/ 42 h 42"/>
                  <a:gd name="T2" fmla="*/ 0 w 648"/>
                  <a:gd name="T3" fmla="*/ 42 h 42"/>
                  <a:gd name="T4" fmla="*/ 47 w 648"/>
                  <a:gd name="T5" fmla="*/ 0 h 42"/>
                  <a:gd name="T6" fmla="*/ 648 w 648"/>
                  <a:gd name="T7" fmla="*/ 0 h 42"/>
                  <a:gd name="T8" fmla="*/ 602 w 648"/>
                  <a:gd name="T9" fmla="*/ 42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8" h="42">
                    <a:moveTo>
                      <a:pt x="602" y="42"/>
                    </a:moveTo>
                    <a:lnTo>
                      <a:pt x="0" y="42"/>
                    </a:lnTo>
                    <a:lnTo>
                      <a:pt x="47" y="0"/>
                    </a:lnTo>
                    <a:lnTo>
                      <a:pt x="648" y="0"/>
                    </a:lnTo>
                    <a:lnTo>
                      <a:pt x="602" y="42"/>
                    </a:lnTo>
                    <a:close/>
                  </a:path>
                </a:pathLst>
              </a:custGeom>
              <a:solidFill>
                <a:srgbClr val="97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0694" name="矩形 18"/>
              <p:cNvSpPr>
                <a:spLocks noChangeArrowheads="1"/>
              </p:cNvSpPr>
              <p:nvPr/>
            </p:nvSpPr>
            <p:spPr bwMode="auto">
              <a:xfrm>
                <a:off x="1100" y="1602"/>
                <a:ext cx="602" cy="1356"/>
              </a:xfrm>
              <a:prstGeom prst="rect">
                <a:avLst/>
              </a:prstGeom>
              <a:solidFill>
                <a:srgbClr val="C3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dirty="0">
                  <a:latin typeface="+mn-ea"/>
                </a:endParaRPr>
              </a:p>
            </p:txBody>
          </p:sp>
        </p:grpSp>
        <p:sp>
          <p:nvSpPr>
            <p:cNvPr id="70671" name="矩形 20"/>
            <p:cNvSpPr>
              <a:spLocks noChangeArrowheads="1"/>
            </p:cNvSpPr>
            <p:nvPr/>
          </p:nvSpPr>
          <p:spPr bwMode="auto">
            <a:xfrm>
              <a:off x="3518371" y="3033540"/>
              <a:ext cx="881062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72" name="矩形 21"/>
            <p:cNvSpPr>
              <a:spLocks noChangeArrowheads="1"/>
            </p:cNvSpPr>
            <p:nvPr/>
          </p:nvSpPr>
          <p:spPr bwMode="auto">
            <a:xfrm>
              <a:off x="3589808" y="3033539"/>
              <a:ext cx="4680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+mn-ea"/>
                </a:rPr>
                <a:t>CPU</a:t>
              </a:r>
              <a:endParaRPr lang="en-US" altLang="zh-CN">
                <a:latin typeface="+mn-ea"/>
              </a:endParaRPr>
            </a:p>
          </p:txBody>
        </p:sp>
        <p:grpSp>
          <p:nvGrpSpPr>
            <p:cNvPr id="70673" name="组合 25"/>
            <p:cNvGrpSpPr/>
            <p:nvPr/>
          </p:nvGrpSpPr>
          <p:grpSpPr bwMode="auto">
            <a:xfrm>
              <a:off x="7658571" y="2204864"/>
              <a:ext cx="1052512" cy="1143000"/>
              <a:chOff x="3801" y="1560"/>
              <a:chExt cx="663" cy="720"/>
            </a:xfrm>
          </p:grpSpPr>
          <p:sp>
            <p:nvSpPr>
              <p:cNvPr id="70689" name="任意多边形 22"/>
              <p:cNvSpPr/>
              <p:nvPr/>
            </p:nvSpPr>
            <p:spPr bwMode="auto">
              <a:xfrm>
                <a:off x="4433" y="1560"/>
                <a:ext cx="31" cy="720"/>
              </a:xfrm>
              <a:custGeom>
                <a:avLst/>
                <a:gdLst>
                  <a:gd name="T0" fmla="*/ 0 w 31"/>
                  <a:gd name="T1" fmla="*/ 720 h 720"/>
                  <a:gd name="T2" fmla="*/ 0 w 31"/>
                  <a:gd name="T3" fmla="*/ 42 h 720"/>
                  <a:gd name="T4" fmla="*/ 31 w 31"/>
                  <a:gd name="T5" fmla="*/ 0 h 720"/>
                  <a:gd name="T6" fmla="*/ 31 w 31"/>
                  <a:gd name="T7" fmla="*/ 678 h 720"/>
                  <a:gd name="T8" fmla="*/ 0 w 31"/>
                  <a:gd name="T9" fmla="*/ 72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720">
                    <a:moveTo>
                      <a:pt x="0" y="720"/>
                    </a:moveTo>
                    <a:lnTo>
                      <a:pt x="0" y="42"/>
                    </a:lnTo>
                    <a:lnTo>
                      <a:pt x="31" y="0"/>
                    </a:lnTo>
                    <a:lnTo>
                      <a:pt x="31" y="678"/>
                    </a:lnTo>
                    <a:lnTo>
                      <a:pt x="0" y="720"/>
                    </a:lnTo>
                    <a:close/>
                  </a:path>
                </a:pathLst>
              </a:custGeom>
              <a:solidFill>
                <a:srgbClr val="B3E0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0690" name="任意多边形 23"/>
              <p:cNvSpPr/>
              <p:nvPr/>
            </p:nvSpPr>
            <p:spPr bwMode="auto">
              <a:xfrm>
                <a:off x="3801" y="1560"/>
                <a:ext cx="663" cy="42"/>
              </a:xfrm>
              <a:custGeom>
                <a:avLst/>
                <a:gdLst>
                  <a:gd name="T0" fmla="*/ 632 w 663"/>
                  <a:gd name="T1" fmla="*/ 42 h 42"/>
                  <a:gd name="T2" fmla="*/ 0 w 663"/>
                  <a:gd name="T3" fmla="*/ 42 h 42"/>
                  <a:gd name="T4" fmla="*/ 46 w 663"/>
                  <a:gd name="T5" fmla="*/ 0 h 42"/>
                  <a:gd name="T6" fmla="*/ 663 w 663"/>
                  <a:gd name="T7" fmla="*/ 0 h 42"/>
                  <a:gd name="T8" fmla="*/ 632 w 663"/>
                  <a:gd name="T9" fmla="*/ 42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3" h="42">
                    <a:moveTo>
                      <a:pt x="632" y="42"/>
                    </a:moveTo>
                    <a:lnTo>
                      <a:pt x="0" y="42"/>
                    </a:lnTo>
                    <a:lnTo>
                      <a:pt x="46" y="0"/>
                    </a:lnTo>
                    <a:lnTo>
                      <a:pt x="663" y="0"/>
                    </a:lnTo>
                    <a:lnTo>
                      <a:pt x="632" y="42"/>
                    </a:lnTo>
                    <a:close/>
                  </a:path>
                </a:pathLst>
              </a:custGeom>
              <a:solidFill>
                <a:srgbClr val="7997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0691" name="矩形 24"/>
              <p:cNvSpPr>
                <a:spLocks noChangeArrowheads="1"/>
              </p:cNvSpPr>
              <p:nvPr/>
            </p:nvSpPr>
            <p:spPr bwMode="auto">
              <a:xfrm>
                <a:off x="3801" y="1602"/>
                <a:ext cx="632" cy="678"/>
              </a:xfrm>
              <a:prstGeom prst="rect">
                <a:avLst/>
              </a:prstGeom>
              <a:solidFill>
                <a:srgbClr val="9CC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70674" name="矩形 26"/>
            <p:cNvSpPr>
              <a:spLocks noChangeArrowheads="1"/>
            </p:cNvSpPr>
            <p:nvPr/>
          </p:nvSpPr>
          <p:spPr bwMode="auto">
            <a:xfrm>
              <a:off x="7731597" y="2517602"/>
              <a:ext cx="784225" cy="78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75" name="矩形 27"/>
            <p:cNvSpPr>
              <a:spLocks noChangeArrowheads="1"/>
            </p:cNvSpPr>
            <p:nvPr/>
          </p:nvSpPr>
          <p:spPr bwMode="auto">
            <a:xfrm>
              <a:off x="7899298" y="2682132"/>
              <a:ext cx="521764" cy="239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+mn-ea"/>
                </a:rPr>
                <a:t>设备</a:t>
              </a:r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n</a:t>
              </a:r>
              <a:endParaRPr lang="zh-CN" altLang="en-US" dirty="0">
                <a:latin typeface="+mn-ea"/>
              </a:endParaRPr>
            </a:p>
          </p:txBody>
        </p:sp>
        <p:grpSp>
          <p:nvGrpSpPr>
            <p:cNvPr id="70677" name="组合 32"/>
            <p:cNvGrpSpPr/>
            <p:nvPr/>
          </p:nvGrpSpPr>
          <p:grpSpPr bwMode="auto">
            <a:xfrm>
              <a:off x="5305896" y="2204864"/>
              <a:ext cx="1054100" cy="1143000"/>
              <a:chOff x="2319" y="1560"/>
              <a:chExt cx="664" cy="720"/>
            </a:xfrm>
          </p:grpSpPr>
          <p:sp>
            <p:nvSpPr>
              <p:cNvPr id="70686" name="任意多边形 29"/>
              <p:cNvSpPr/>
              <p:nvPr/>
            </p:nvSpPr>
            <p:spPr bwMode="auto">
              <a:xfrm>
                <a:off x="2952" y="1560"/>
                <a:ext cx="31" cy="720"/>
              </a:xfrm>
              <a:custGeom>
                <a:avLst/>
                <a:gdLst>
                  <a:gd name="T0" fmla="*/ 0 w 31"/>
                  <a:gd name="T1" fmla="*/ 720 h 720"/>
                  <a:gd name="T2" fmla="*/ 0 w 31"/>
                  <a:gd name="T3" fmla="*/ 42 h 720"/>
                  <a:gd name="T4" fmla="*/ 31 w 31"/>
                  <a:gd name="T5" fmla="*/ 0 h 720"/>
                  <a:gd name="T6" fmla="*/ 31 w 31"/>
                  <a:gd name="T7" fmla="*/ 678 h 720"/>
                  <a:gd name="T8" fmla="*/ 0 w 31"/>
                  <a:gd name="T9" fmla="*/ 72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720">
                    <a:moveTo>
                      <a:pt x="0" y="720"/>
                    </a:moveTo>
                    <a:lnTo>
                      <a:pt x="0" y="42"/>
                    </a:lnTo>
                    <a:lnTo>
                      <a:pt x="31" y="0"/>
                    </a:lnTo>
                    <a:lnTo>
                      <a:pt x="31" y="678"/>
                    </a:lnTo>
                    <a:lnTo>
                      <a:pt x="0" y="720"/>
                    </a:lnTo>
                    <a:close/>
                  </a:path>
                </a:pathLst>
              </a:custGeom>
              <a:solidFill>
                <a:srgbClr val="B3E0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0687" name="任意多边形 30"/>
              <p:cNvSpPr/>
              <p:nvPr/>
            </p:nvSpPr>
            <p:spPr bwMode="auto">
              <a:xfrm>
                <a:off x="2319" y="1560"/>
                <a:ext cx="664" cy="42"/>
              </a:xfrm>
              <a:custGeom>
                <a:avLst/>
                <a:gdLst>
                  <a:gd name="T0" fmla="*/ 633 w 664"/>
                  <a:gd name="T1" fmla="*/ 42 h 42"/>
                  <a:gd name="T2" fmla="*/ 0 w 664"/>
                  <a:gd name="T3" fmla="*/ 42 h 42"/>
                  <a:gd name="T4" fmla="*/ 47 w 664"/>
                  <a:gd name="T5" fmla="*/ 0 h 42"/>
                  <a:gd name="T6" fmla="*/ 664 w 664"/>
                  <a:gd name="T7" fmla="*/ 0 h 42"/>
                  <a:gd name="T8" fmla="*/ 633 w 664"/>
                  <a:gd name="T9" fmla="*/ 42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4" h="42">
                    <a:moveTo>
                      <a:pt x="633" y="42"/>
                    </a:moveTo>
                    <a:lnTo>
                      <a:pt x="0" y="42"/>
                    </a:lnTo>
                    <a:lnTo>
                      <a:pt x="47" y="0"/>
                    </a:lnTo>
                    <a:lnTo>
                      <a:pt x="664" y="0"/>
                    </a:lnTo>
                    <a:lnTo>
                      <a:pt x="633" y="42"/>
                    </a:lnTo>
                    <a:close/>
                  </a:path>
                </a:pathLst>
              </a:custGeom>
              <a:solidFill>
                <a:srgbClr val="7997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0688" name="矩形 31"/>
              <p:cNvSpPr>
                <a:spLocks noChangeArrowheads="1"/>
              </p:cNvSpPr>
              <p:nvPr/>
            </p:nvSpPr>
            <p:spPr bwMode="auto">
              <a:xfrm>
                <a:off x="2319" y="1602"/>
                <a:ext cx="633" cy="678"/>
              </a:xfrm>
              <a:prstGeom prst="rect">
                <a:avLst/>
              </a:prstGeom>
              <a:solidFill>
                <a:srgbClr val="9CC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70678" name="矩形 33"/>
            <p:cNvSpPr>
              <a:spLocks noChangeArrowheads="1"/>
            </p:cNvSpPr>
            <p:nvPr/>
          </p:nvSpPr>
          <p:spPr bwMode="auto">
            <a:xfrm>
              <a:off x="5429722" y="2517602"/>
              <a:ext cx="782637" cy="78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79" name="矩形 34"/>
            <p:cNvSpPr>
              <a:spLocks noChangeArrowheads="1"/>
            </p:cNvSpPr>
            <p:nvPr/>
          </p:nvSpPr>
          <p:spPr bwMode="auto">
            <a:xfrm>
              <a:off x="5555867" y="2665521"/>
              <a:ext cx="514843" cy="239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+mn-ea"/>
                </a:rPr>
                <a:t>设备</a:t>
              </a:r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1</a:t>
              </a:r>
              <a:endParaRPr lang="zh-CN" altLang="en-US" dirty="0">
                <a:latin typeface="+mn-ea"/>
              </a:endParaRPr>
            </a:p>
          </p:txBody>
        </p:sp>
        <p:sp>
          <p:nvSpPr>
            <p:cNvPr id="70681" name="直线 55"/>
            <p:cNvSpPr>
              <a:spLocks noChangeShapeType="1"/>
            </p:cNvSpPr>
            <p:nvPr/>
          </p:nvSpPr>
          <p:spPr bwMode="auto">
            <a:xfrm>
              <a:off x="4356572" y="2835102"/>
              <a:ext cx="9477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82" name="直线 56"/>
            <p:cNvSpPr>
              <a:spLocks noChangeShapeType="1"/>
            </p:cNvSpPr>
            <p:nvPr/>
          </p:nvSpPr>
          <p:spPr bwMode="auto">
            <a:xfrm>
              <a:off x="6326658" y="2822402"/>
              <a:ext cx="1320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83" name="直线 57"/>
            <p:cNvSpPr>
              <a:spLocks noChangeShapeType="1"/>
            </p:cNvSpPr>
            <p:nvPr/>
          </p:nvSpPr>
          <p:spPr bwMode="auto">
            <a:xfrm>
              <a:off x="5921846" y="3352628"/>
              <a:ext cx="0" cy="6064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84" name="直线 58"/>
            <p:cNvSpPr>
              <a:spLocks noChangeShapeType="1"/>
            </p:cNvSpPr>
            <p:nvPr/>
          </p:nvSpPr>
          <p:spPr bwMode="auto">
            <a:xfrm>
              <a:off x="8201496" y="3352628"/>
              <a:ext cx="0" cy="6175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85" name="直线 59"/>
            <p:cNvSpPr>
              <a:spLocks noChangeShapeType="1"/>
            </p:cNvSpPr>
            <p:nvPr/>
          </p:nvSpPr>
          <p:spPr bwMode="auto">
            <a:xfrm flipH="1">
              <a:off x="4345458" y="3970164"/>
              <a:ext cx="38560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77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独立请求方式</a:t>
            </a:r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EA4205BF-B654-4BCA-81A4-CF3D6B3D1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47">
            <a:extLst>
              <a:ext uri="{FF2B5EF4-FFF2-40B4-BE49-F238E27FC236}">
                <a16:creationId xmlns:a16="http://schemas.microsoft.com/office/drawing/2014/main" id="{BA0523C9-D3E7-487E-8070-96463AB14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C011E2-14F0-4743-97DA-A06A8A51AC87}"/>
              </a:ext>
            </a:extLst>
          </p:cNvPr>
          <p:cNvGrpSpPr/>
          <p:nvPr/>
        </p:nvGrpSpPr>
        <p:grpSpPr>
          <a:xfrm>
            <a:off x="2692313" y="1617045"/>
            <a:ext cx="7173582" cy="4297638"/>
            <a:chOff x="5007343" y="2681806"/>
            <a:chExt cx="2098675" cy="1257300"/>
          </a:xfrm>
        </p:grpSpPr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AE8ACCF8-EA55-4E19-AB6A-81DF5F281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843" y="2738956"/>
              <a:ext cx="312738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IR1</a:t>
              </a:r>
              <a:endParaRPr kumimoji="0" lang="en-US" altLang="zh-CN" sz="5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7AA2DA-8CB4-43F9-97B2-53929946E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843" y="2889769"/>
              <a:ext cx="236538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IG1</a:t>
              </a:r>
              <a:endParaRPr kumimoji="0" lang="en-US" altLang="zh-CN" sz="5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983BA4FB-E799-4804-A276-64FAAAA53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2951" y="2815610"/>
              <a:ext cx="4667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  ...</a:t>
              </a:r>
              <a:endParaRPr kumimoji="0" lang="en-US" altLang="zh-CN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CA83C011-1874-4EBB-933E-B227A3EF6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643" y="3040581"/>
              <a:ext cx="4572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...</a:t>
              </a:r>
              <a:endParaRPr kumimoji="0" lang="en-US" altLang="zh-CN" sz="5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7A50AB88-5744-45F8-9728-0EFB9B42A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843" y="3192981"/>
              <a:ext cx="3222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IRn</a:t>
              </a:r>
              <a:endParaRPr kumimoji="0" lang="en-US" altLang="zh-CN" sz="5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330E2DE7-D0D3-4FB6-BFEC-0F9815488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843" y="3343794"/>
              <a:ext cx="2460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IGn</a:t>
              </a:r>
              <a:endParaRPr kumimoji="0" lang="en-US" altLang="zh-CN" sz="5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EBB2B4A3-269A-4675-A11B-073394651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068" y="3645419"/>
              <a:ext cx="8858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IR</a:t>
              </a:r>
              <a:r>
                <a:rPr kumimoji="0" lang="en-US" altLang="zh-CN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x</a:t>
              </a:r>
              <a:r>
                <a:rPr kumimoji="0" lang="en-US" altLang="zh-CN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:  </a:t>
              </a:r>
              <a:r>
                <a:rPr kumimoji="0" lang="zh-CN" altLang="en-US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中断请求</a:t>
              </a:r>
              <a:endParaRPr kumimoji="0" lang="zh-CN" altLang="en-US" sz="5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F9633814-D4D5-4170-8BB5-C199605A9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068" y="3796231"/>
              <a:ext cx="91757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IG</a:t>
              </a:r>
              <a:r>
                <a:rPr kumimoji="0" lang="en-US" altLang="zh-CN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x</a:t>
              </a:r>
              <a:r>
                <a:rPr kumimoji="0" lang="en-US" altLang="zh-CN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:  </a:t>
              </a:r>
              <a:r>
                <a:rPr kumimoji="0" lang="zh-CN" altLang="en-US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中断许可</a:t>
              </a:r>
              <a:endParaRPr kumimoji="0" lang="zh-CN" altLang="en-US" sz="5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9D51C886-B297-42F3-B0C7-29CD7C27F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7343" y="2681806"/>
              <a:ext cx="368300" cy="911225"/>
            </a:xfrm>
            <a:prstGeom prst="rect">
              <a:avLst/>
            </a:prstGeom>
            <a:solidFill>
              <a:srgbClr val="FFFF00"/>
            </a:solidFill>
            <a:ln w="1206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9200" prstMaterial="legacyMatte">
              <a:bevelT w="135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zh-CN" altLang="en-US" sz="5400">
                <a:latin typeface="+mn-ea"/>
              </a:endParaRPr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4350F828-42AE-4CF5-B6F9-4176BD6DF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516" y="3087300"/>
              <a:ext cx="211070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CPU</a:t>
              </a:r>
              <a:endParaRPr kumimoji="0" lang="en-US" altLang="zh-CN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41" name="Rectangle 24">
              <a:extLst>
                <a:ext uri="{FF2B5EF4-FFF2-40B4-BE49-F238E27FC236}">
                  <a16:creationId xmlns:a16="http://schemas.microsoft.com/office/drawing/2014/main" id="{3734D0FF-599A-4CD2-A434-06D5C57BC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5181" y="2681806"/>
              <a:ext cx="350837" cy="457200"/>
            </a:xfrm>
            <a:prstGeom prst="rect">
              <a:avLst/>
            </a:prstGeom>
            <a:solidFill>
              <a:srgbClr val="CCFFCC"/>
            </a:solidFill>
            <a:ln w="1206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9200" prstMaterial="legacyMatte">
              <a:bevelT w="13500" h="13500" prst="angle"/>
              <a:bevelB w="13500" h="13500" prst="angle"/>
              <a:extrusionClr>
                <a:srgbClr val="CCFFCC"/>
              </a:extrusionClr>
              <a:contourClr>
                <a:srgbClr val="CCFFCC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zh-CN" altLang="en-US" sz="5400">
                <a:latin typeface="+mn-ea"/>
              </a:endParaRPr>
            </a:p>
          </p:txBody>
        </p: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1265DF65-A8CC-47BD-A83C-CF7B75120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8413" y="2869125"/>
              <a:ext cx="292100" cy="138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设备</a:t>
              </a:r>
              <a:r>
                <a:rPr kumimoji="0" lang="en-US" altLang="zh-CN" b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n</a:t>
              </a:r>
              <a:endParaRPr kumimoji="0" lang="en-US" altLang="zh-CN" sz="5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43" name="Rectangle 22">
              <a:extLst>
                <a:ext uri="{FF2B5EF4-FFF2-40B4-BE49-F238E27FC236}">
                  <a16:creationId xmlns:a16="http://schemas.microsoft.com/office/drawing/2014/main" id="{C45AE012-DA4D-4BF2-A08B-E48FE9706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4581" y="2681806"/>
              <a:ext cx="339725" cy="457200"/>
            </a:xfrm>
            <a:prstGeom prst="rect">
              <a:avLst/>
            </a:prstGeom>
            <a:solidFill>
              <a:srgbClr val="CCFFCC"/>
            </a:solidFill>
            <a:ln w="1206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9200" prstMaterial="legacyMatte">
              <a:bevelT w="13500" h="13500" prst="angle"/>
              <a:bevelB w="13500" h="13500" prst="angle"/>
              <a:extrusionClr>
                <a:srgbClr val="CCFFCC"/>
              </a:extrusionClr>
              <a:contourClr>
                <a:srgbClr val="CCFFCC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endParaRPr lang="zh-CN" altLang="en-US" sz="5400">
                <a:latin typeface="+mn-ea"/>
              </a:endParaRPr>
            </a:p>
          </p:txBody>
        </p:sp>
        <p:sp>
          <p:nvSpPr>
            <p:cNvPr id="44" name="Rectangle 21">
              <a:extLst>
                <a:ext uri="{FF2B5EF4-FFF2-40B4-BE49-F238E27FC236}">
                  <a16:creationId xmlns:a16="http://schemas.microsoft.com/office/drawing/2014/main" id="{DB769B80-EBEA-4A27-9B03-E3D55E902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3631" y="2869300"/>
              <a:ext cx="303212" cy="11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设备</a:t>
              </a:r>
              <a:r>
                <a:rPr kumimoji="0" lang="en-US" altLang="zh-CN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1</a:t>
              </a:r>
              <a:endParaRPr kumimoji="0" lang="en-US" altLang="zh-CN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45" name="Line 20">
              <a:extLst>
                <a:ext uri="{FF2B5EF4-FFF2-40B4-BE49-F238E27FC236}">
                  <a16:creationId xmlns:a16="http://schemas.microsoft.com/office/drawing/2014/main" id="{E597DCFC-2573-46AF-92DA-2B87670B17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83581" y="2873894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5400">
                <a:latin typeface="+mn-ea"/>
              </a:endParaRPr>
            </a:p>
          </p:txBody>
        </p:sp>
        <p:sp>
          <p:nvSpPr>
            <p:cNvPr id="46" name="Line 19">
              <a:extLst>
                <a:ext uri="{FF2B5EF4-FFF2-40B4-BE49-F238E27FC236}">
                  <a16:creationId xmlns:a16="http://schemas.microsoft.com/office/drawing/2014/main" id="{62E1923A-6FD1-40A3-9265-ADD62E885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3581" y="3005656"/>
              <a:ext cx="381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5400">
                <a:latin typeface="+mn-ea"/>
              </a:endParaRPr>
            </a:p>
          </p:txBody>
        </p:sp>
        <p:sp>
          <p:nvSpPr>
            <p:cNvPr id="47" name="Line 18">
              <a:extLst>
                <a:ext uri="{FF2B5EF4-FFF2-40B4-BE49-F238E27FC236}">
                  <a16:creationId xmlns:a16="http://schemas.microsoft.com/office/drawing/2014/main" id="{B274C15B-37E4-4419-888D-AB41BE75C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83581" y="3335856"/>
              <a:ext cx="1143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5400" dirty="0">
                <a:latin typeface="+mn-ea"/>
              </a:endParaRPr>
            </a:p>
          </p:txBody>
        </p:sp>
        <p:sp>
          <p:nvSpPr>
            <p:cNvPr id="48" name="Line 17">
              <a:extLst>
                <a:ext uri="{FF2B5EF4-FFF2-40B4-BE49-F238E27FC236}">
                  <a16:creationId xmlns:a16="http://schemas.microsoft.com/office/drawing/2014/main" id="{48D10EB5-922F-4348-8AF0-D06FEDE71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6581" y="2873894"/>
              <a:ext cx="0" cy="4619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5400">
                <a:latin typeface="+mn-ea"/>
              </a:endParaRPr>
            </a:p>
          </p:txBody>
        </p:sp>
        <p:sp>
          <p:nvSpPr>
            <p:cNvPr id="49" name="Line 16">
              <a:extLst>
                <a:ext uri="{FF2B5EF4-FFF2-40B4-BE49-F238E27FC236}">
                  <a16:creationId xmlns:a16="http://schemas.microsoft.com/office/drawing/2014/main" id="{F29A3579-BF67-4F55-83B4-4D804E8AC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6581" y="2873894"/>
              <a:ext cx="228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5400">
                <a:latin typeface="+mn-ea"/>
              </a:endParaRPr>
            </a:p>
          </p:txBody>
        </p:sp>
        <p:sp>
          <p:nvSpPr>
            <p:cNvPr id="50" name="Line 15">
              <a:extLst>
                <a:ext uri="{FF2B5EF4-FFF2-40B4-BE49-F238E27FC236}">
                  <a16:creationId xmlns:a16="http://schemas.microsoft.com/office/drawing/2014/main" id="{B41B23E6-36A2-4165-A321-404A1074B4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3581" y="3467619"/>
              <a:ext cx="1524000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5400">
                <a:latin typeface="+mn-ea"/>
              </a:endParaRPr>
            </a:p>
          </p:txBody>
        </p:sp>
        <p:sp>
          <p:nvSpPr>
            <p:cNvPr id="51" name="Line 14">
              <a:extLst>
                <a:ext uri="{FF2B5EF4-FFF2-40B4-BE49-F238E27FC236}">
                  <a16:creationId xmlns:a16="http://schemas.microsoft.com/office/drawing/2014/main" id="{1549340E-87BE-45FF-B529-F69A451D4B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07581" y="3137419"/>
              <a:ext cx="0" cy="3317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540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319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分组链式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452515" y="1435426"/>
            <a:ext cx="6047620" cy="4298624"/>
            <a:chOff x="1928515" y="1814785"/>
            <a:chExt cx="5369226" cy="3816424"/>
          </a:xfrm>
        </p:grpSpPr>
        <p:sp>
          <p:nvSpPr>
            <p:cNvPr id="6" name="矩形 7"/>
            <p:cNvSpPr>
              <a:spLocks noChangeArrowheads="1"/>
            </p:cNvSpPr>
            <p:nvPr/>
          </p:nvSpPr>
          <p:spPr bwMode="auto">
            <a:xfrm>
              <a:off x="3027263" y="2071881"/>
              <a:ext cx="291753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IG</a:t>
              </a:r>
              <a:r>
                <a:rPr lang="en-US" altLang="zh-CN" baseline="-25000" dirty="0">
                  <a:solidFill>
                    <a:srgbClr val="000000"/>
                  </a:solidFill>
                  <a:latin typeface="+mn-ea"/>
                </a:rPr>
                <a:t>1</a:t>
              </a:r>
              <a:endParaRPr lang="en-US" altLang="zh-CN" baseline="-25000" dirty="0">
                <a:latin typeface="+mn-ea"/>
              </a:endParaRPr>
            </a:p>
          </p:txBody>
        </p:sp>
        <p:sp>
          <p:nvSpPr>
            <p:cNvPr id="8" name="矩形 9"/>
            <p:cNvSpPr>
              <a:spLocks noChangeArrowheads="1"/>
            </p:cNvSpPr>
            <p:nvPr/>
          </p:nvSpPr>
          <p:spPr bwMode="auto">
            <a:xfrm>
              <a:off x="3059832" y="3212976"/>
              <a:ext cx="273252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IR</a:t>
              </a:r>
              <a:r>
                <a:rPr lang="en-US" altLang="zh-CN" baseline="-25000" dirty="0">
                  <a:solidFill>
                    <a:srgbClr val="000000"/>
                  </a:solidFill>
                  <a:latin typeface="+mn-ea"/>
                </a:rPr>
                <a:t>1</a:t>
              </a:r>
              <a:endParaRPr lang="en-US" altLang="zh-CN" baseline="-25000" dirty="0">
                <a:latin typeface="+mn-ea"/>
              </a:endParaRPr>
            </a:p>
          </p:txBody>
        </p:sp>
        <p:grpSp>
          <p:nvGrpSpPr>
            <p:cNvPr id="9" name="组合 19"/>
            <p:cNvGrpSpPr/>
            <p:nvPr/>
          </p:nvGrpSpPr>
          <p:grpSpPr bwMode="auto">
            <a:xfrm>
              <a:off x="1928515" y="1814785"/>
              <a:ext cx="1028700" cy="3816424"/>
              <a:chOff x="1100" y="1560"/>
              <a:chExt cx="648" cy="1398"/>
            </a:xfrm>
          </p:grpSpPr>
          <p:sp>
            <p:nvSpPr>
              <p:cNvPr id="10" name="任意多边形 16"/>
              <p:cNvSpPr/>
              <p:nvPr/>
            </p:nvSpPr>
            <p:spPr bwMode="auto">
              <a:xfrm>
                <a:off x="1702" y="1560"/>
                <a:ext cx="46" cy="1398"/>
              </a:xfrm>
              <a:custGeom>
                <a:avLst/>
                <a:gdLst>
                  <a:gd name="T0" fmla="*/ 0 w 46"/>
                  <a:gd name="T1" fmla="*/ 1398 h 1398"/>
                  <a:gd name="T2" fmla="*/ 0 w 46"/>
                  <a:gd name="T3" fmla="*/ 42 h 1398"/>
                  <a:gd name="T4" fmla="*/ 46 w 46"/>
                  <a:gd name="T5" fmla="*/ 0 h 1398"/>
                  <a:gd name="T6" fmla="*/ 46 w 46"/>
                  <a:gd name="T7" fmla="*/ 1355 h 1398"/>
                  <a:gd name="T8" fmla="*/ 0 w 46"/>
                  <a:gd name="T9" fmla="*/ 1398 h 13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1398">
                    <a:moveTo>
                      <a:pt x="0" y="1398"/>
                    </a:moveTo>
                    <a:lnTo>
                      <a:pt x="0" y="42"/>
                    </a:lnTo>
                    <a:lnTo>
                      <a:pt x="46" y="0"/>
                    </a:lnTo>
                    <a:lnTo>
                      <a:pt x="46" y="1355"/>
                    </a:lnTo>
                    <a:lnTo>
                      <a:pt x="0" y="1398"/>
                    </a:lnTo>
                    <a:close/>
                  </a:path>
                </a:pathLst>
              </a:custGeom>
              <a:solidFill>
                <a:srgbClr val="E0E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任意多边形 17"/>
              <p:cNvSpPr/>
              <p:nvPr/>
            </p:nvSpPr>
            <p:spPr bwMode="auto">
              <a:xfrm>
                <a:off x="1100" y="1560"/>
                <a:ext cx="648" cy="42"/>
              </a:xfrm>
              <a:custGeom>
                <a:avLst/>
                <a:gdLst>
                  <a:gd name="T0" fmla="*/ 602 w 648"/>
                  <a:gd name="T1" fmla="*/ 42 h 42"/>
                  <a:gd name="T2" fmla="*/ 0 w 648"/>
                  <a:gd name="T3" fmla="*/ 42 h 42"/>
                  <a:gd name="T4" fmla="*/ 47 w 648"/>
                  <a:gd name="T5" fmla="*/ 0 h 42"/>
                  <a:gd name="T6" fmla="*/ 648 w 648"/>
                  <a:gd name="T7" fmla="*/ 0 h 42"/>
                  <a:gd name="T8" fmla="*/ 602 w 648"/>
                  <a:gd name="T9" fmla="*/ 42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8" h="42">
                    <a:moveTo>
                      <a:pt x="602" y="42"/>
                    </a:moveTo>
                    <a:lnTo>
                      <a:pt x="0" y="42"/>
                    </a:lnTo>
                    <a:lnTo>
                      <a:pt x="47" y="0"/>
                    </a:lnTo>
                    <a:lnTo>
                      <a:pt x="648" y="0"/>
                    </a:lnTo>
                    <a:lnTo>
                      <a:pt x="602" y="42"/>
                    </a:lnTo>
                    <a:close/>
                  </a:path>
                </a:pathLst>
              </a:custGeom>
              <a:solidFill>
                <a:srgbClr val="979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" name="矩形 18"/>
              <p:cNvSpPr>
                <a:spLocks noChangeArrowheads="1"/>
              </p:cNvSpPr>
              <p:nvPr/>
            </p:nvSpPr>
            <p:spPr bwMode="auto">
              <a:xfrm>
                <a:off x="1100" y="1602"/>
                <a:ext cx="602" cy="1356"/>
              </a:xfrm>
              <a:prstGeom prst="rect">
                <a:avLst/>
              </a:prstGeom>
              <a:solidFill>
                <a:srgbClr val="C3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dirty="0">
                  <a:latin typeface="+mn-ea"/>
                </a:endParaRPr>
              </a:p>
            </p:txBody>
          </p:sp>
        </p:grpSp>
        <p:sp>
          <p:nvSpPr>
            <p:cNvPr id="13" name="矩形 20"/>
            <p:cNvSpPr>
              <a:spLocks noChangeArrowheads="1"/>
            </p:cNvSpPr>
            <p:nvPr/>
          </p:nvSpPr>
          <p:spPr bwMode="auto">
            <a:xfrm>
              <a:off x="2076153" y="2643460"/>
              <a:ext cx="881062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" name="矩形 21"/>
            <p:cNvSpPr>
              <a:spLocks noChangeArrowheads="1"/>
            </p:cNvSpPr>
            <p:nvPr/>
          </p:nvSpPr>
          <p:spPr bwMode="auto">
            <a:xfrm>
              <a:off x="2155830" y="3460940"/>
              <a:ext cx="415570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CPU</a:t>
              </a:r>
              <a:endParaRPr lang="en-US" altLang="zh-CN" dirty="0">
                <a:latin typeface="+mn-ea"/>
              </a:endParaRPr>
            </a:p>
          </p:txBody>
        </p:sp>
        <p:grpSp>
          <p:nvGrpSpPr>
            <p:cNvPr id="15" name="组合 25"/>
            <p:cNvGrpSpPr/>
            <p:nvPr/>
          </p:nvGrpSpPr>
          <p:grpSpPr bwMode="auto">
            <a:xfrm>
              <a:off x="6216353" y="1814785"/>
              <a:ext cx="1052512" cy="1143000"/>
              <a:chOff x="3801" y="1560"/>
              <a:chExt cx="663" cy="720"/>
            </a:xfrm>
          </p:grpSpPr>
          <p:sp>
            <p:nvSpPr>
              <p:cNvPr id="16" name="任意多边形 22"/>
              <p:cNvSpPr/>
              <p:nvPr/>
            </p:nvSpPr>
            <p:spPr bwMode="auto">
              <a:xfrm>
                <a:off x="4433" y="1560"/>
                <a:ext cx="31" cy="720"/>
              </a:xfrm>
              <a:custGeom>
                <a:avLst/>
                <a:gdLst>
                  <a:gd name="T0" fmla="*/ 0 w 31"/>
                  <a:gd name="T1" fmla="*/ 720 h 720"/>
                  <a:gd name="T2" fmla="*/ 0 w 31"/>
                  <a:gd name="T3" fmla="*/ 42 h 720"/>
                  <a:gd name="T4" fmla="*/ 31 w 31"/>
                  <a:gd name="T5" fmla="*/ 0 h 720"/>
                  <a:gd name="T6" fmla="*/ 31 w 31"/>
                  <a:gd name="T7" fmla="*/ 678 h 720"/>
                  <a:gd name="T8" fmla="*/ 0 w 31"/>
                  <a:gd name="T9" fmla="*/ 72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720">
                    <a:moveTo>
                      <a:pt x="0" y="720"/>
                    </a:moveTo>
                    <a:lnTo>
                      <a:pt x="0" y="42"/>
                    </a:lnTo>
                    <a:lnTo>
                      <a:pt x="31" y="0"/>
                    </a:lnTo>
                    <a:lnTo>
                      <a:pt x="31" y="678"/>
                    </a:lnTo>
                    <a:lnTo>
                      <a:pt x="0" y="720"/>
                    </a:lnTo>
                    <a:close/>
                  </a:path>
                </a:pathLst>
              </a:custGeom>
              <a:solidFill>
                <a:srgbClr val="B3E0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" name="任意多边形 23"/>
              <p:cNvSpPr/>
              <p:nvPr/>
            </p:nvSpPr>
            <p:spPr bwMode="auto">
              <a:xfrm>
                <a:off x="3801" y="1560"/>
                <a:ext cx="663" cy="42"/>
              </a:xfrm>
              <a:custGeom>
                <a:avLst/>
                <a:gdLst>
                  <a:gd name="T0" fmla="*/ 632 w 663"/>
                  <a:gd name="T1" fmla="*/ 42 h 42"/>
                  <a:gd name="T2" fmla="*/ 0 w 663"/>
                  <a:gd name="T3" fmla="*/ 42 h 42"/>
                  <a:gd name="T4" fmla="*/ 46 w 663"/>
                  <a:gd name="T5" fmla="*/ 0 h 42"/>
                  <a:gd name="T6" fmla="*/ 663 w 663"/>
                  <a:gd name="T7" fmla="*/ 0 h 42"/>
                  <a:gd name="T8" fmla="*/ 632 w 663"/>
                  <a:gd name="T9" fmla="*/ 42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3" h="42">
                    <a:moveTo>
                      <a:pt x="632" y="42"/>
                    </a:moveTo>
                    <a:lnTo>
                      <a:pt x="0" y="42"/>
                    </a:lnTo>
                    <a:lnTo>
                      <a:pt x="46" y="0"/>
                    </a:lnTo>
                    <a:lnTo>
                      <a:pt x="663" y="0"/>
                    </a:lnTo>
                    <a:lnTo>
                      <a:pt x="632" y="42"/>
                    </a:lnTo>
                    <a:close/>
                  </a:path>
                </a:pathLst>
              </a:custGeom>
              <a:solidFill>
                <a:srgbClr val="7997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" name="矩形 24"/>
              <p:cNvSpPr>
                <a:spLocks noChangeArrowheads="1"/>
              </p:cNvSpPr>
              <p:nvPr/>
            </p:nvSpPr>
            <p:spPr bwMode="auto">
              <a:xfrm>
                <a:off x="3801" y="1602"/>
                <a:ext cx="632" cy="678"/>
              </a:xfrm>
              <a:prstGeom prst="rect">
                <a:avLst/>
              </a:prstGeom>
              <a:solidFill>
                <a:srgbClr val="9CC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9" name="矩形 26"/>
            <p:cNvSpPr>
              <a:spLocks noChangeArrowheads="1"/>
            </p:cNvSpPr>
            <p:nvPr/>
          </p:nvSpPr>
          <p:spPr bwMode="auto">
            <a:xfrm>
              <a:off x="6289378" y="2127523"/>
              <a:ext cx="784225" cy="78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" name="矩形 27"/>
            <p:cNvSpPr>
              <a:spLocks noChangeArrowheads="1"/>
            </p:cNvSpPr>
            <p:nvPr/>
          </p:nvSpPr>
          <p:spPr bwMode="auto">
            <a:xfrm>
              <a:off x="6416378" y="2173560"/>
              <a:ext cx="409878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+mn-ea"/>
                </a:rPr>
                <a:t>设备</a:t>
              </a:r>
              <a:endParaRPr lang="zh-CN" altLang="en-US">
                <a:latin typeface="+mn-ea"/>
              </a:endParaRPr>
            </a:p>
          </p:txBody>
        </p:sp>
        <p:sp>
          <p:nvSpPr>
            <p:cNvPr id="21" name="矩形 28"/>
            <p:cNvSpPr>
              <a:spLocks noChangeArrowheads="1"/>
            </p:cNvSpPr>
            <p:nvPr/>
          </p:nvSpPr>
          <p:spPr bwMode="auto">
            <a:xfrm>
              <a:off x="6929140" y="2151335"/>
              <a:ext cx="126664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+mn-ea"/>
                </a:rPr>
                <a:t>n</a:t>
              </a:r>
              <a:endParaRPr lang="en-US" altLang="zh-CN">
                <a:latin typeface="+mn-ea"/>
              </a:endParaRPr>
            </a:p>
          </p:txBody>
        </p:sp>
        <p:grpSp>
          <p:nvGrpSpPr>
            <p:cNvPr id="22" name="组合 32"/>
            <p:cNvGrpSpPr/>
            <p:nvPr/>
          </p:nvGrpSpPr>
          <p:grpSpPr bwMode="auto">
            <a:xfrm>
              <a:off x="3863678" y="1814785"/>
              <a:ext cx="1054100" cy="1143000"/>
              <a:chOff x="2319" y="1560"/>
              <a:chExt cx="664" cy="720"/>
            </a:xfrm>
          </p:grpSpPr>
          <p:sp>
            <p:nvSpPr>
              <p:cNvPr id="23" name="任意多边形 29"/>
              <p:cNvSpPr/>
              <p:nvPr/>
            </p:nvSpPr>
            <p:spPr bwMode="auto">
              <a:xfrm>
                <a:off x="2952" y="1560"/>
                <a:ext cx="31" cy="720"/>
              </a:xfrm>
              <a:custGeom>
                <a:avLst/>
                <a:gdLst>
                  <a:gd name="T0" fmla="*/ 0 w 31"/>
                  <a:gd name="T1" fmla="*/ 720 h 720"/>
                  <a:gd name="T2" fmla="*/ 0 w 31"/>
                  <a:gd name="T3" fmla="*/ 42 h 720"/>
                  <a:gd name="T4" fmla="*/ 31 w 31"/>
                  <a:gd name="T5" fmla="*/ 0 h 720"/>
                  <a:gd name="T6" fmla="*/ 31 w 31"/>
                  <a:gd name="T7" fmla="*/ 678 h 720"/>
                  <a:gd name="T8" fmla="*/ 0 w 31"/>
                  <a:gd name="T9" fmla="*/ 72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720">
                    <a:moveTo>
                      <a:pt x="0" y="720"/>
                    </a:moveTo>
                    <a:lnTo>
                      <a:pt x="0" y="42"/>
                    </a:lnTo>
                    <a:lnTo>
                      <a:pt x="31" y="0"/>
                    </a:lnTo>
                    <a:lnTo>
                      <a:pt x="31" y="678"/>
                    </a:lnTo>
                    <a:lnTo>
                      <a:pt x="0" y="720"/>
                    </a:lnTo>
                    <a:close/>
                  </a:path>
                </a:pathLst>
              </a:custGeom>
              <a:solidFill>
                <a:srgbClr val="B3E0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" name="任意多边形 30"/>
              <p:cNvSpPr/>
              <p:nvPr/>
            </p:nvSpPr>
            <p:spPr bwMode="auto">
              <a:xfrm>
                <a:off x="2319" y="1560"/>
                <a:ext cx="664" cy="42"/>
              </a:xfrm>
              <a:custGeom>
                <a:avLst/>
                <a:gdLst>
                  <a:gd name="T0" fmla="*/ 633 w 664"/>
                  <a:gd name="T1" fmla="*/ 42 h 42"/>
                  <a:gd name="T2" fmla="*/ 0 w 664"/>
                  <a:gd name="T3" fmla="*/ 42 h 42"/>
                  <a:gd name="T4" fmla="*/ 47 w 664"/>
                  <a:gd name="T5" fmla="*/ 0 h 42"/>
                  <a:gd name="T6" fmla="*/ 664 w 664"/>
                  <a:gd name="T7" fmla="*/ 0 h 42"/>
                  <a:gd name="T8" fmla="*/ 633 w 664"/>
                  <a:gd name="T9" fmla="*/ 42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4" h="42">
                    <a:moveTo>
                      <a:pt x="633" y="42"/>
                    </a:moveTo>
                    <a:lnTo>
                      <a:pt x="0" y="42"/>
                    </a:lnTo>
                    <a:lnTo>
                      <a:pt x="47" y="0"/>
                    </a:lnTo>
                    <a:lnTo>
                      <a:pt x="664" y="0"/>
                    </a:lnTo>
                    <a:lnTo>
                      <a:pt x="633" y="42"/>
                    </a:lnTo>
                    <a:close/>
                  </a:path>
                </a:pathLst>
              </a:custGeom>
              <a:solidFill>
                <a:srgbClr val="7997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5" name="矩形 31"/>
              <p:cNvSpPr>
                <a:spLocks noChangeArrowheads="1"/>
              </p:cNvSpPr>
              <p:nvPr/>
            </p:nvSpPr>
            <p:spPr bwMode="auto">
              <a:xfrm>
                <a:off x="2319" y="1602"/>
                <a:ext cx="633" cy="678"/>
              </a:xfrm>
              <a:prstGeom prst="rect">
                <a:avLst/>
              </a:prstGeom>
              <a:solidFill>
                <a:srgbClr val="9CC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6" name="矩形 33"/>
            <p:cNvSpPr>
              <a:spLocks noChangeArrowheads="1"/>
            </p:cNvSpPr>
            <p:nvPr/>
          </p:nvSpPr>
          <p:spPr bwMode="auto">
            <a:xfrm>
              <a:off x="3987503" y="2127523"/>
              <a:ext cx="782637" cy="78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" name="矩形 34"/>
            <p:cNvSpPr>
              <a:spLocks noChangeArrowheads="1"/>
            </p:cNvSpPr>
            <p:nvPr/>
          </p:nvSpPr>
          <p:spPr bwMode="auto">
            <a:xfrm>
              <a:off x="4112915" y="2173560"/>
              <a:ext cx="409878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+mn-ea"/>
                </a:rPr>
                <a:t>设备</a:t>
              </a:r>
              <a:endParaRPr lang="zh-CN" altLang="en-US">
                <a:latin typeface="+mn-ea"/>
              </a:endParaRPr>
            </a:p>
          </p:txBody>
        </p:sp>
        <p:sp>
          <p:nvSpPr>
            <p:cNvPr id="28" name="矩形 35"/>
            <p:cNvSpPr>
              <a:spLocks noChangeArrowheads="1"/>
            </p:cNvSpPr>
            <p:nvPr/>
          </p:nvSpPr>
          <p:spPr bwMode="auto">
            <a:xfrm>
              <a:off x="4627265" y="2151335"/>
              <a:ext cx="119547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+mn-ea"/>
                </a:rPr>
                <a:t>1</a:t>
              </a:r>
              <a:endParaRPr lang="en-US" altLang="zh-CN">
                <a:latin typeface="+mn-ea"/>
              </a:endParaRPr>
            </a:p>
          </p:txBody>
        </p:sp>
        <p:sp>
          <p:nvSpPr>
            <p:cNvPr id="29" name="直线 55"/>
            <p:cNvSpPr>
              <a:spLocks noChangeShapeType="1"/>
            </p:cNvSpPr>
            <p:nvPr/>
          </p:nvSpPr>
          <p:spPr bwMode="auto">
            <a:xfrm>
              <a:off x="2914353" y="2445023"/>
              <a:ext cx="9477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0" name="直线 56"/>
            <p:cNvSpPr>
              <a:spLocks noChangeShapeType="1"/>
            </p:cNvSpPr>
            <p:nvPr/>
          </p:nvSpPr>
          <p:spPr bwMode="auto">
            <a:xfrm>
              <a:off x="4884440" y="2432323"/>
              <a:ext cx="1320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" name="直线 57"/>
            <p:cNvSpPr>
              <a:spLocks noChangeShapeType="1"/>
            </p:cNvSpPr>
            <p:nvPr/>
          </p:nvSpPr>
          <p:spPr bwMode="auto">
            <a:xfrm>
              <a:off x="4479628" y="2962548"/>
              <a:ext cx="0" cy="6064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" name="直线 58"/>
            <p:cNvSpPr>
              <a:spLocks noChangeShapeType="1"/>
            </p:cNvSpPr>
            <p:nvPr/>
          </p:nvSpPr>
          <p:spPr bwMode="auto">
            <a:xfrm>
              <a:off x="6759278" y="2962548"/>
              <a:ext cx="0" cy="6175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3" name="直线 59"/>
            <p:cNvSpPr>
              <a:spLocks noChangeShapeType="1"/>
            </p:cNvSpPr>
            <p:nvPr/>
          </p:nvSpPr>
          <p:spPr bwMode="auto">
            <a:xfrm flipH="1">
              <a:off x="2903240" y="3580085"/>
              <a:ext cx="38560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4" name="矩形 7"/>
            <p:cNvSpPr>
              <a:spLocks noChangeArrowheads="1"/>
            </p:cNvSpPr>
            <p:nvPr/>
          </p:nvSpPr>
          <p:spPr bwMode="auto">
            <a:xfrm>
              <a:off x="3081415" y="3942637"/>
              <a:ext cx="291753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IG</a:t>
              </a:r>
              <a:r>
                <a:rPr lang="en-US" altLang="zh-CN" baseline="-25000" dirty="0">
                  <a:solidFill>
                    <a:srgbClr val="000000"/>
                  </a:solidFill>
                  <a:latin typeface="+mn-ea"/>
                </a:rPr>
                <a:t>2</a:t>
              </a:r>
              <a:endParaRPr lang="en-US" altLang="zh-CN" baseline="-25000" dirty="0">
                <a:latin typeface="+mn-ea"/>
              </a:endParaRPr>
            </a:p>
          </p:txBody>
        </p:sp>
        <p:sp>
          <p:nvSpPr>
            <p:cNvPr id="35" name="矩形 8"/>
            <p:cNvSpPr>
              <a:spLocks noChangeArrowheads="1"/>
            </p:cNvSpPr>
            <p:nvPr/>
          </p:nvSpPr>
          <p:spPr bwMode="auto">
            <a:xfrm>
              <a:off x="3084516" y="5176124"/>
              <a:ext cx="636588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6" name="矩形 9"/>
            <p:cNvSpPr>
              <a:spLocks noChangeArrowheads="1"/>
            </p:cNvSpPr>
            <p:nvPr/>
          </p:nvSpPr>
          <p:spPr bwMode="auto">
            <a:xfrm>
              <a:off x="3062489" y="5176124"/>
              <a:ext cx="273252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IR</a:t>
              </a:r>
              <a:r>
                <a:rPr lang="en-US" altLang="zh-CN" baseline="-25000" dirty="0">
                  <a:solidFill>
                    <a:srgbClr val="000000"/>
                  </a:solidFill>
                  <a:latin typeface="+mn-ea"/>
                </a:rPr>
                <a:t>2</a:t>
              </a:r>
              <a:endParaRPr lang="en-US" altLang="zh-CN" baseline="-25000" dirty="0">
                <a:latin typeface="+mn-ea"/>
              </a:endParaRPr>
            </a:p>
          </p:txBody>
        </p:sp>
        <p:grpSp>
          <p:nvGrpSpPr>
            <p:cNvPr id="38" name="组合 25"/>
            <p:cNvGrpSpPr/>
            <p:nvPr/>
          </p:nvGrpSpPr>
          <p:grpSpPr bwMode="auto">
            <a:xfrm>
              <a:off x="6245229" y="3696574"/>
              <a:ext cx="1052512" cy="1143000"/>
              <a:chOff x="3801" y="1560"/>
              <a:chExt cx="663" cy="720"/>
            </a:xfrm>
          </p:grpSpPr>
          <p:sp>
            <p:nvSpPr>
              <p:cNvPr id="39" name="任意多边形 22"/>
              <p:cNvSpPr/>
              <p:nvPr/>
            </p:nvSpPr>
            <p:spPr bwMode="auto">
              <a:xfrm>
                <a:off x="4433" y="1560"/>
                <a:ext cx="31" cy="720"/>
              </a:xfrm>
              <a:custGeom>
                <a:avLst/>
                <a:gdLst>
                  <a:gd name="T0" fmla="*/ 0 w 31"/>
                  <a:gd name="T1" fmla="*/ 720 h 720"/>
                  <a:gd name="T2" fmla="*/ 0 w 31"/>
                  <a:gd name="T3" fmla="*/ 42 h 720"/>
                  <a:gd name="T4" fmla="*/ 31 w 31"/>
                  <a:gd name="T5" fmla="*/ 0 h 720"/>
                  <a:gd name="T6" fmla="*/ 31 w 31"/>
                  <a:gd name="T7" fmla="*/ 678 h 720"/>
                  <a:gd name="T8" fmla="*/ 0 w 31"/>
                  <a:gd name="T9" fmla="*/ 72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720">
                    <a:moveTo>
                      <a:pt x="0" y="720"/>
                    </a:moveTo>
                    <a:lnTo>
                      <a:pt x="0" y="42"/>
                    </a:lnTo>
                    <a:lnTo>
                      <a:pt x="31" y="0"/>
                    </a:lnTo>
                    <a:lnTo>
                      <a:pt x="31" y="678"/>
                    </a:lnTo>
                    <a:lnTo>
                      <a:pt x="0" y="720"/>
                    </a:lnTo>
                    <a:close/>
                  </a:path>
                </a:pathLst>
              </a:custGeom>
              <a:solidFill>
                <a:srgbClr val="B3E0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0" name="任意多边形 23"/>
              <p:cNvSpPr/>
              <p:nvPr/>
            </p:nvSpPr>
            <p:spPr bwMode="auto">
              <a:xfrm>
                <a:off x="3801" y="1560"/>
                <a:ext cx="663" cy="42"/>
              </a:xfrm>
              <a:custGeom>
                <a:avLst/>
                <a:gdLst>
                  <a:gd name="T0" fmla="*/ 632 w 663"/>
                  <a:gd name="T1" fmla="*/ 42 h 42"/>
                  <a:gd name="T2" fmla="*/ 0 w 663"/>
                  <a:gd name="T3" fmla="*/ 42 h 42"/>
                  <a:gd name="T4" fmla="*/ 46 w 663"/>
                  <a:gd name="T5" fmla="*/ 0 h 42"/>
                  <a:gd name="T6" fmla="*/ 663 w 663"/>
                  <a:gd name="T7" fmla="*/ 0 h 42"/>
                  <a:gd name="T8" fmla="*/ 632 w 663"/>
                  <a:gd name="T9" fmla="*/ 42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3" h="42">
                    <a:moveTo>
                      <a:pt x="632" y="42"/>
                    </a:moveTo>
                    <a:lnTo>
                      <a:pt x="0" y="42"/>
                    </a:lnTo>
                    <a:lnTo>
                      <a:pt x="46" y="0"/>
                    </a:lnTo>
                    <a:lnTo>
                      <a:pt x="663" y="0"/>
                    </a:lnTo>
                    <a:lnTo>
                      <a:pt x="632" y="42"/>
                    </a:lnTo>
                    <a:close/>
                  </a:path>
                </a:pathLst>
              </a:custGeom>
              <a:solidFill>
                <a:srgbClr val="7997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1" name="矩形 24"/>
              <p:cNvSpPr>
                <a:spLocks noChangeArrowheads="1"/>
              </p:cNvSpPr>
              <p:nvPr/>
            </p:nvSpPr>
            <p:spPr bwMode="auto">
              <a:xfrm>
                <a:off x="3801" y="1602"/>
                <a:ext cx="632" cy="678"/>
              </a:xfrm>
              <a:prstGeom prst="rect">
                <a:avLst/>
              </a:prstGeom>
              <a:solidFill>
                <a:srgbClr val="9CC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42" name="矩形 26"/>
            <p:cNvSpPr>
              <a:spLocks noChangeArrowheads="1"/>
            </p:cNvSpPr>
            <p:nvPr/>
          </p:nvSpPr>
          <p:spPr bwMode="auto">
            <a:xfrm>
              <a:off x="6318254" y="4009312"/>
              <a:ext cx="784225" cy="78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3" name="矩形 27"/>
            <p:cNvSpPr>
              <a:spLocks noChangeArrowheads="1"/>
            </p:cNvSpPr>
            <p:nvPr/>
          </p:nvSpPr>
          <p:spPr bwMode="auto">
            <a:xfrm>
              <a:off x="6445254" y="4055349"/>
              <a:ext cx="409878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+mn-ea"/>
                </a:rPr>
                <a:t>设备</a:t>
              </a:r>
              <a:endParaRPr lang="zh-CN" altLang="en-US">
                <a:latin typeface="+mn-ea"/>
              </a:endParaRPr>
            </a:p>
          </p:txBody>
        </p:sp>
        <p:sp>
          <p:nvSpPr>
            <p:cNvPr id="44" name="矩形 28"/>
            <p:cNvSpPr>
              <a:spLocks noChangeArrowheads="1"/>
            </p:cNvSpPr>
            <p:nvPr/>
          </p:nvSpPr>
          <p:spPr bwMode="auto">
            <a:xfrm>
              <a:off x="6958016" y="4033124"/>
              <a:ext cx="126664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+mn-ea"/>
                </a:rPr>
                <a:t>n</a:t>
              </a:r>
              <a:endParaRPr lang="en-US" altLang="zh-CN">
                <a:latin typeface="+mn-ea"/>
              </a:endParaRPr>
            </a:p>
          </p:txBody>
        </p:sp>
        <p:grpSp>
          <p:nvGrpSpPr>
            <p:cNvPr id="45" name="组合 32"/>
            <p:cNvGrpSpPr/>
            <p:nvPr/>
          </p:nvGrpSpPr>
          <p:grpSpPr bwMode="auto">
            <a:xfrm>
              <a:off x="3892554" y="3696574"/>
              <a:ext cx="1054100" cy="1143000"/>
              <a:chOff x="2319" y="1560"/>
              <a:chExt cx="664" cy="720"/>
            </a:xfrm>
          </p:grpSpPr>
          <p:sp>
            <p:nvSpPr>
              <p:cNvPr id="46" name="任意多边形 29"/>
              <p:cNvSpPr/>
              <p:nvPr/>
            </p:nvSpPr>
            <p:spPr bwMode="auto">
              <a:xfrm>
                <a:off x="2952" y="1560"/>
                <a:ext cx="31" cy="720"/>
              </a:xfrm>
              <a:custGeom>
                <a:avLst/>
                <a:gdLst>
                  <a:gd name="T0" fmla="*/ 0 w 31"/>
                  <a:gd name="T1" fmla="*/ 720 h 720"/>
                  <a:gd name="T2" fmla="*/ 0 w 31"/>
                  <a:gd name="T3" fmla="*/ 42 h 720"/>
                  <a:gd name="T4" fmla="*/ 31 w 31"/>
                  <a:gd name="T5" fmla="*/ 0 h 720"/>
                  <a:gd name="T6" fmla="*/ 31 w 31"/>
                  <a:gd name="T7" fmla="*/ 678 h 720"/>
                  <a:gd name="T8" fmla="*/ 0 w 31"/>
                  <a:gd name="T9" fmla="*/ 72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720">
                    <a:moveTo>
                      <a:pt x="0" y="720"/>
                    </a:moveTo>
                    <a:lnTo>
                      <a:pt x="0" y="42"/>
                    </a:lnTo>
                    <a:lnTo>
                      <a:pt x="31" y="0"/>
                    </a:lnTo>
                    <a:lnTo>
                      <a:pt x="31" y="678"/>
                    </a:lnTo>
                    <a:lnTo>
                      <a:pt x="0" y="720"/>
                    </a:lnTo>
                    <a:close/>
                  </a:path>
                </a:pathLst>
              </a:custGeom>
              <a:solidFill>
                <a:srgbClr val="B3E0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7" name="任意多边形 30"/>
              <p:cNvSpPr/>
              <p:nvPr/>
            </p:nvSpPr>
            <p:spPr bwMode="auto">
              <a:xfrm>
                <a:off x="2319" y="1560"/>
                <a:ext cx="664" cy="42"/>
              </a:xfrm>
              <a:custGeom>
                <a:avLst/>
                <a:gdLst>
                  <a:gd name="T0" fmla="*/ 633 w 664"/>
                  <a:gd name="T1" fmla="*/ 42 h 42"/>
                  <a:gd name="T2" fmla="*/ 0 w 664"/>
                  <a:gd name="T3" fmla="*/ 42 h 42"/>
                  <a:gd name="T4" fmla="*/ 47 w 664"/>
                  <a:gd name="T5" fmla="*/ 0 h 42"/>
                  <a:gd name="T6" fmla="*/ 664 w 664"/>
                  <a:gd name="T7" fmla="*/ 0 h 42"/>
                  <a:gd name="T8" fmla="*/ 633 w 664"/>
                  <a:gd name="T9" fmla="*/ 42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4" h="42">
                    <a:moveTo>
                      <a:pt x="633" y="42"/>
                    </a:moveTo>
                    <a:lnTo>
                      <a:pt x="0" y="42"/>
                    </a:lnTo>
                    <a:lnTo>
                      <a:pt x="47" y="0"/>
                    </a:lnTo>
                    <a:lnTo>
                      <a:pt x="664" y="0"/>
                    </a:lnTo>
                    <a:lnTo>
                      <a:pt x="633" y="42"/>
                    </a:lnTo>
                    <a:close/>
                  </a:path>
                </a:pathLst>
              </a:custGeom>
              <a:solidFill>
                <a:srgbClr val="7997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8" name="矩形 31"/>
              <p:cNvSpPr>
                <a:spLocks noChangeArrowheads="1"/>
              </p:cNvSpPr>
              <p:nvPr/>
            </p:nvSpPr>
            <p:spPr bwMode="auto">
              <a:xfrm>
                <a:off x="2319" y="1602"/>
                <a:ext cx="633" cy="678"/>
              </a:xfrm>
              <a:prstGeom prst="rect">
                <a:avLst/>
              </a:prstGeom>
              <a:solidFill>
                <a:srgbClr val="9CC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49" name="矩形 33"/>
            <p:cNvSpPr>
              <a:spLocks noChangeArrowheads="1"/>
            </p:cNvSpPr>
            <p:nvPr/>
          </p:nvSpPr>
          <p:spPr bwMode="auto">
            <a:xfrm>
              <a:off x="4016379" y="4009312"/>
              <a:ext cx="782637" cy="78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0" name="矩形 34"/>
            <p:cNvSpPr>
              <a:spLocks noChangeArrowheads="1"/>
            </p:cNvSpPr>
            <p:nvPr/>
          </p:nvSpPr>
          <p:spPr bwMode="auto">
            <a:xfrm>
              <a:off x="4141791" y="4055349"/>
              <a:ext cx="409878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+mn-ea"/>
                </a:rPr>
                <a:t>设备</a:t>
              </a:r>
              <a:endParaRPr lang="zh-CN" altLang="en-US">
                <a:latin typeface="+mn-ea"/>
              </a:endParaRPr>
            </a:p>
          </p:txBody>
        </p:sp>
        <p:sp>
          <p:nvSpPr>
            <p:cNvPr id="51" name="矩形 35"/>
            <p:cNvSpPr>
              <a:spLocks noChangeArrowheads="1"/>
            </p:cNvSpPr>
            <p:nvPr/>
          </p:nvSpPr>
          <p:spPr bwMode="auto">
            <a:xfrm>
              <a:off x="4656141" y="4033124"/>
              <a:ext cx="119547" cy="245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+mn-ea"/>
                </a:rPr>
                <a:t>1</a:t>
              </a:r>
              <a:endParaRPr lang="en-US" altLang="zh-CN">
                <a:latin typeface="+mn-ea"/>
              </a:endParaRPr>
            </a:p>
          </p:txBody>
        </p:sp>
        <p:sp>
          <p:nvSpPr>
            <p:cNvPr id="52" name="直线 55"/>
            <p:cNvSpPr>
              <a:spLocks noChangeShapeType="1"/>
            </p:cNvSpPr>
            <p:nvPr/>
          </p:nvSpPr>
          <p:spPr bwMode="auto">
            <a:xfrm>
              <a:off x="2943229" y="4326812"/>
              <a:ext cx="9477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3" name="直线 56"/>
            <p:cNvSpPr>
              <a:spLocks noChangeShapeType="1"/>
            </p:cNvSpPr>
            <p:nvPr/>
          </p:nvSpPr>
          <p:spPr bwMode="auto">
            <a:xfrm>
              <a:off x="4913316" y="4314112"/>
              <a:ext cx="1320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" name="直线 57"/>
            <p:cNvSpPr>
              <a:spLocks noChangeShapeType="1"/>
            </p:cNvSpPr>
            <p:nvPr/>
          </p:nvSpPr>
          <p:spPr bwMode="auto">
            <a:xfrm>
              <a:off x="4508504" y="4844337"/>
              <a:ext cx="0" cy="6064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" name="直线 58"/>
            <p:cNvSpPr>
              <a:spLocks noChangeShapeType="1"/>
            </p:cNvSpPr>
            <p:nvPr/>
          </p:nvSpPr>
          <p:spPr bwMode="auto">
            <a:xfrm>
              <a:off x="6788154" y="4844337"/>
              <a:ext cx="0" cy="6175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6" name="直线 59"/>
            <p:cNvSpPr>
              <a:spLocks noChangeShapeType="1"/>
            </p:cNvSpPr>
            <p:nvPr/>
          </p:nvSpPr>
          <p:spPr bwMode="auto">
            <a:xfrm flipH="1">
              <a:off x="2932116" y="5461874"/>
              <a:ext cx="38560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351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二维优先级示意图 </a:t>
            </a:r>
            <a:r>
              <a:rPr lang="en-US" altLang="zh-CN" dirty="0"/>
              <a:t>(</a:t>
            </a:r>
            <a:r>
              <a:rPr lang="zh-CN" altLang="en-US" dirty="0"/>
              <a:t>中断共享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</a:p>
        </p:txBody>
      </p:sp>
      <p:sp>
        <p:nvSpPr>
          <p:cNvPr id="52228" name="矩形 3"/>
          <p:cNvSpPr>
            <a:spLocks noChangeArrowheads="1"/>
          </p:cNvSpPr>
          <p:nvPr/>
        </p:nvSpPr>
        <p:spPr bwMode="auto">
          <a:xfrm>
            <a:off x="1524001" y="21489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222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014272"/>
              </p:ext>
            </p:extLst>
          </p:nvPr>
        </p:nvGraphicFramePr>
        <p:xfrm>
          <a:off x="2534511" y="1515964"/>
          <a:ext cx="7772531" cy="4721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图片" r:id="rId4" imgW="3093720" imgH="2193290" progId="Word.Picture.8">
                  <p:embed/>
                </p:oleObj>
              </mc:Choice>
              <mc:Fallback>
                <p:oleObj name="图片" r:id="rId4" imgW="3093720" imgH="2193290" progId="Word.Picture.8">
                  <p:embed/>
                  <p:pic>
                    <p:nvPicPr>
                      <p:cNvPr id="52229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4511" y="1515964"/>
                        <a:ext cx="7772531" cy="47213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83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本章主要内容</a:t>
            </a:r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输入输出系统概述</a:t>
            </a:r>
            <a:endParaRPr lang="en-US" altLang="zh-CN" dirty="0"/>
          </a:p>
          <a:p>
            <a:r>
              <a:rPr lang="zh-CN" altLang="en-US" dirty="0"/>
              <a:t>外围设备定时方式与信息交换方式</a:t>
            </a:r>
          </a:p>
          <a:p>
            <a:r>
              <a:rPr lang="zh-CN" altLang="en-US" dirty="0"/>
              <a:t>程序中断方式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方式</a:t>
            </a:r>
          </a:p>
          <a:p>
            <a:r>
              <a:rPr lang="zh-CN" altLang="en-US" dirty="0"/>
              <a:t>通道方式</a:t>
            </a:r>
          </a:p>
        </p:txBody>
      </p:sp>
    </p:spTree>
    <p:extLst>
      <p:ext uri="{BB962C8B-B14F-4D97-AF65-F5344CB8AC3E}">
        <p14:creationId xmlns:p14="http://schemas.microsoft.com/office/powerpoint/2010/main" val="1778800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中断屏蔽</a:t>
            </a:r>
          </a:p>
        </p:txBody>
      </p:sp>
      <p:sp>
        <p:nvSpPr>
          <p:cNvPr id="5325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1" dirty="0"/>
              <a:t>响应优先级</a:t>
            </a:r>
          </a:p>
          <a:p>
            <a:pPr lvl="1" eaLnBrk="1" hangingPunct="1"/>
            <a:r>
              <a:rPr lang="en-US" altLang="zh-CN" sz="2400" dirty="0"/>
              <a:t>CPU</a:t>
            </a:r>
            <a:r>
              <a:rPr lang="zh-CN" altLang="en-US" sz="2400" dirty="0"/>
              <a:t>对各设备中断请求进行响应，并准备好处理的先后次序，这种次序往往在硬件线路上已固定，不便于变动。</a:t>
            </a:r>
          </a:p>
          <a:p>
            <a:pPr eaLnBrk="1" hangingPunct="1"/>
            <a:r>
              <a:rPr lang="zh-CN" altLang="en-US" sz="2400" b="1" dirty="0"/>
              <a:t>处理优先级</a:t>
            </a:r>
          </a:p>
          <a:p>
            <a:pPr lvl="1"/>
            <a:r>
              <a:rPr lang="en-US" altLang="zh-CN" sz="2400" dirty="0"/>
              <a:t>CPU</a:t>
            </a:r>
            <a:r>
              <a:rPr lang="zh-CN" altLang="en-US" sz="2400" dirty="0"/>
              <a:t>实际对各中断请求处理的先后次序。如果不使用屏蔽技术，响应的优先次序就是处理的优先次序。 </a:t>
            </a:r>
            <a:endParaRPr lang="en-US" altLang="zh-CN" sz="2400" dirty="0"/>
          </a:p>
          <a:p>
            <a:pPr eaLnBrk="1" hangingPunct="1"/>
            <a:r>
              <a:rPr lang="zh-CN" altLang="en-US" b="1" dirty="0"/>
              <a:t>中断屏蔽</a:t>
            </a:r>
            <a:r>
              <a:rPr lang="zh-CN" altLang="en-US" dirty="0"/>
              <a:t>技术可</a:t>
            </a:r>
            <a:r>
              <a:rPr lang="zh-CN" altLang="en-US" b="1" dirty="0"/>
              <a:t>动态改变</a:t>
            </a:r>
            <a:r>
              <a:rPr lang="zh-CN" altLang="en-US" dirty="0"/>
              <a:t>各设备的处理优先级</a:t>
            </a:r>
            <a:endParaRPr lang="zh-CN" altLang="en-US" sz="2800" dirty="0"/>
          </a:p>
          <a:p>
            <a:pPr lvl="1" eaLnBrk="1" hangingPunct="1"/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3154095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中断屏蔽方式</a:t>
            </a:r>
          </a:p>
        </p:txBody>
      </p:sp>
      <p:graphicFrame>
        <p:nvGraphicFramePr>
          <p:cNvPr id="54276" name="对象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129634"/>
              </p:ext>
            </p:extLst>
          </p:nvPr>
        </p:nvGraphicFramePr>
        <p:xfrm>
          <a:off x="3216275" y="1522413"/>
          <a:ext cx="5832475" cy="40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Picture" r:id="rId4" imgW="2895480" imgH="1989000" progId="Word.Picture.8">
                  <p:embed/>
                </p:oleObj>
              </mc:Choice>
              <mc:Fallback>
                <p:oleObj name="Picture" r:id="rId4" imgW="2895480" imgH="1989000" progId="Word.Picture.8">
                  <p:embed/>
                  <p:pic>
                    <p:nvPicPr>
                      <p:cNvPr id="54276" name="对象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1522413"/>
                        <a:ext cx="5832475" cy="400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392144" y="2204864"/>
            <a:ext cx="360040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响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应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优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先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级</a:t>
            </a:r>
          </a:p>
        </p:txBody>
      </p:sp>
      <p:sp>
        <p:nvSpPr>
          <p:cNvPr id="3" name="椭圆 2"/>
          <p:cNvSpPr/>
          <p:nvPr/>
        </p:nvSpPr>
        <p:spPr>
          <a:xfrm>
            <a:off x="4907868" y="4345672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912341" y="3933892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907868" y="4764236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07868" y="5145040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6"/>
          <p:cNvSpPr txBox="1">
            <a:spLocks noChangeArrowheads="1"/>
          </p:cNvSpPr>
          <p:nvPr/>
        </p:nvSpPr>
        <p:spPr bwMode="auto">
          <a:xfrm>
            <a:off x="1590073" y="5766161"/>
            <a:ext cx="9438290" cy="10078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当</a:t>
            </a:r>
            <a:r>
              <a:rPr lang="en-US" altLang="zh-CN" dirty="0"/>
              <a:t>CPU</a:t>
            </a:r>
            <a:r>
              <a:rPr lang="zh-CN" altLang="en-US" dirty="0"/>
              <a:t>执行某个设备的中断服务程序时，如何设置中断屏蔽字？</a:t>
            </a:r>
          </a:p>
        </p:txBody>
      </p:sp>
    </p:spTree>
    <p:extLst>
      <p:ext uri="{BB962C8B-B14F-4D97-AF65-F5344CB8AC3E}">
        <p14:creationId xmlns:p14="http://schemas.microsoft.com/office/powerpoint/2010/main" val="15804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优先编码器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83" y="2254973"/>
            <a:ext cx="10421019" cy="2754454"/>
          </a:xfrm>
        </p:spPr>
      </p:pic>
    </p:spTree>
    <p:extLst>
      <p:ext uri="{BB962C8B-B14F-4D97-AF65-F5344CB8AC3E}">
        <p14:creationId xmlns:p14="http://schemas.microsoft.com/office/powerpoint/2010/main" val="2441659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中断屏蔽位</a:t>
            </a:r>
          </a:p>
        </p:txBody>
      </p:sp>
      <p:sp>
        <p:nvSpPr>
          <p:cNvPr id="55300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中断请求寄存器</a:t>
            </a:r>
            <a:r>
              <a:rPr lang="en-US" altLang="zh-CN" dirty="0"/>
              <a:t>IR</a:t>
            </a:r>
          </a:p>
          <a:p>
            <a:pPr lvl="1"/>
            <a:r>
              <a:rPr lang="zh-CN" altLang="en-US" dirty="0"/>
              <a:t>对应位为</a:t>
            </a:r>
            <a:r>
              <a:rPr lang="en-US" altLang="zh-CN" dirty="0"/>
              <a:t>1</a:t>
            </a:r>
            <a:r>
              <a:rPr lang="zh-CN" altLang="en-US" dirty="0"/>
              <a:t>表示相应外设发出了中断请求</a:t>
            </a:r>
            <a:endParaRPr lang="en-US" altLang="zh-CN" dirty="0"/>
          </a:p>
          <a:p>
            <a:pPr lvl="1"/>
            <a:r>
              <a:rPr lang="zh-CN" altLang="en-US" dirty="0"/>
              <a:t>中断字，中断码</a:t>
            </a:r>
            <a:endParaRPr lang="en-US" altLang="zh-CN" dirty="0"/>
          </a:p>
          <a:p>
            <a:r>
              <a:rPr lang="zh-CN" altLang="en-US" dirty="0"/>
              <a:t>中断屏蔽寄存器</a:t>
            </a:r>
            <a:r>
              <a:rPr lang="en-US" altLang="zh-CN" dirty="0"/>
              <a:t>INM</a:t>
            </a:r>
            <a:endParaRPr lang="zh-CN" altLang="en-US" dirty="0"/>
          </a:p>
          <a:p>
            <a:pPr lvl="1"/>
            <a:r>
              <a:rPr lang="zh-CN" altLang="en-US" dirty="0"/>
              <a:t>对应位为</a:t>
            </a:r>
            <a:r>
              <a:rPr lang="en-US" altLang="zh-CN" dirty="0"/>
              <a:t>1</a:t>
            </a:r>
            <a:r>
              <a:rPr lang="zh-CN" altLang="en-US" dirty="0"/>
              <a:t>设置屏蔽，否则取消屏蔽</a:t>
            </a:r>
            <a:endParaRPr lang="en-US" altLang="zh-CN" dirty="0"/>
          </a:p>
          <a:p>
            <a:pPr lvl="1"/>
            <a:r>
              <a:rPr lang="zh-CN" altLang="en-US" dirty="0"/>
              <a:t>每个设备都有自己独立的中断屏蔽字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执行某设备的中断服务子程序时将其中断屏蔽字载入</a:t>
            </a:r>
            <a:r>
              <a:rPr lang="en-US" altLang="zh-CN" dirty="0"/>
              <a:t>INM</a:t>
            </a:r>
          </a:p>
          <a:p>
            <a:pPr lvl="1"/>
            <a:r>
              <a:rPr lang="zh-CN" altLang="en-US" dirty="0"/>
              <a:t>不可屏蔽中断不受中断屏蔽寄存器的控制</a:t>
            </a:r>
            <a:endParaRPr lang="en-US" altLang="zh-CN" dirty="0"/>
          </a:p>
          <a:p>
            <a:r>
              <a:rPr lang="zh-CN" altLang="en-US" dirty="0"/>
              <a:t>中断允许触发器</a:t>
            </a:r>
            <a:r>
              <a:rPr lang="en-US" altLang="zh-CN" dirty="0"/>
              <a:t>IE</a:t>
            </a:r>
            <a:endParaRPr lang="zh-CN" altLang="en-US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3891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屏蔽码</a:t>
            </a:r>
          </a:p>
        </p:txBody>
      </p:sp>
      <p:sp>
        <p:nvSpPr>
          <p:cNvPr id="56327" name="矩形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控制各设备接口的屏蔽触发器，可改变处理次序。</a:t>
            </a:r>
            <a:endParaRPr lang="en-US" altLang="zh-CN" dirty="0"/>
          </a:p>
          <a:p>
            <a:r>
              <a:rPr lang="zh-CN" altLang="en-US" dirty="0"/>
              <a:t>运行某个设备的中断服务程序时载入对应的屏蔽码</a:t>
            </a:r>
            <a:endParaRPr lang="en-US" altLang="zh-CN" dirty="0"/>
          </a:p>
        </p:txBody>
      </p:sp>
      <p:sp>
        <p:nvSpPr>
          <p:cNvPr id="56324" name="矩形 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38788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866043"/>
              </p:ext>
            </p:extLst>
          </p:nvPr>
        </p:nvGraphicFramePr>
        <p:xfrm>
          <a:off x="1524001" y="2797173"/>
          <a:ext cx="9737314" cy="311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" name="Picture" r:id="rId4" imgW="3867120" imgH="1238400" progId="Word.Picture.8">
                  <p:embed/>
                </p:oleObj>
              </mc:Choice>
              <mc:Fallback>
                <p:oleObj name="Picture" r:id="rId4" imgW="3867120" imgH="1238400" progId="Word.Picture.8">
                  <p:embed/>
                  <p:pic>
                    <p:nvPicPr>
                      <p:cNvPr id="2038788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2797173"/>
                        <a:ext cx="9737314" cy="3118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矩形 5"/>
          <p:cNvSpPr>
            <a:spLocks noChangeArrowheads="1"/>
          </p:cNvSpPr>
          <p:nvPr/>
        </p:nvSpPr>
        <p:spPr bwMode="auto">
          <a:xfrm>
            <a:off x="2566988" y="2619375"/>
            <a:ext cx="7345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buFontTx/>
              <a:buChar char="•"/>
            </a:pPr>
            <a:endParaRPr lang="zh-CN" altLang="zh-CN" sz="24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1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E338A-C5B2-4433-8EAC-48C2C8E8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0BE7A9-CBC0-4520-9E1D-27A6D0A55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假定硬件原来的响应顺序为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0→1→2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，试设置中断屏蔽字，将中断优先级改为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1→2→0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7B37A742-EEBF-480E-9E22-AD7908B32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5952"/>
              </p:ext>
            </p:extLst>
          </p:nvPr>
        </p:nvGraphicFramePr>
        <p:xfrm>
          <a:off x="2627862" y="3109111"/>
          <a:ext cx="6936276" cy="2507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069">
                  <a:extLst>
                    <a:ext uri="{9D8B030D-6E8A-4147-A177-3AD203B41FA5}">
                      <a16:colId xmlns:a16="http://schemas.microsoft.com/office/drawing/2014/main" val="3345619707"/>
                    </a:ext>
                  </a:extLst>
                </a:gridCol>
                <a:gridCol w="1734069">
                  <a:extLst>
                    <a:ext uri="{9D8B030D-6E8A-4147-A177-3AD203B41FA5}">
                      <a16:colId xmlns:a16="http://schemas.microsoft.com/office/drawing/2014/main" val="3346959485"/>
                    </a:ext>
                  </a:extLst>
                </a:gridCol>
                <a:gridCol w="1734069">
                  <a:extLst>
                    <a:ext uri="{9D8B030D-6E8A-4147-A177-3AD203B41FA5}">
                      <a16:colId xmlns:a16="http://schemas.microsoft.com/office/drawing/2014/main" val="3540997596"/>
                    </a:ext>
                  </a:extLst>
                </a:gridCol>
                <a:gridCol w="1734069">
                  <a:extLst>
                    <a:ext uri="{9D8B030D-6E8A-4147-A177-3AD203B41FA5}">
                      <a16:colId xmlns:a16="http://schemas.microsoft.com/office/drawing/2014/main" val="275359282"/>
                    </a:ext>
                  </a:extLst>
                </a:gridCol>
              </a:tblGrid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设备</a:t>
                      </a:r>
                      <a:r>
                        <a:rPr lang="en-US" altLang="zh-CN" b="1" dirty="0"/>
                        <a:t>/</a:t>
                      </a:r>
                      <a:r>
                        <a:rPr lang="zh-CN" altLang="en-US" b="1" dirty="0"/>
                        <a:t>屏蔽字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L2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506123222"/>
                  </a:ext>
                </a:extLst>
              </a:tr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30538848"/>
                  </a:ext>
                </a:extLst>
              </a:tr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94869898"/>
                  </a:ext>
                </a:extLst>
              </a:tr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L2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1813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02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中断识别（寻找入口地址）</a:t>
            </a:r>
          </a:p>
        </p:txBody>
      </p:sp>
      <p:sp>
        <p:nvSpPr>
          <p:cNvPr id="6451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向量中断</a:t>
            </a:r>
          </a:p>
          <a:p>
            <a:pPr lvl="1"/>
            <a:r>
              <a:rPr lang="zh-CN" altLang="en-US" dirty="0"/>
              <a:t>将服务程序入口</a:t>
            </a:r>
            <a:r>
              <a:rPr lang="en-US" altLang="zh-CN" dirty="0"/>
              <a:t>(</a:t>
            </a:r>
            <a:r>
              <a:rPr lang="zh-CN" altLang="en-US" dirty="0"/>
              <a:t>中断向量</a:t>
            </a:r>
            <a:r>
              <a:rPr lang="en-US" altLang="zh-CN" dirty="0"/>
              <a:t>)</a:t>
            </a:r>
            <a:r>
              <a:rPr lang="zh-CN" altLang="en-US" dirty="0"/>
              <a:t>组织在中断向量表中；响应时由硬件直接产生相应向量地址，按地址查表，取得服务程序入口，转入相应服务程序。</a:t>
            </a:r>
            <a:endParaRPr lang="en-US" altLang="zh-CN" dirty="0"/>
          </a:p>
          <a:p>
            <a:pPr lvl="2"/>
            <a:r>
              <a:rPr lang="zh-CN" altLang="en-US" dirty="0"/>
              <a:t>硬件查询法</a:t>
            </a:r>
            <a:endParaRPr lang="en-US" altLang="zh-CN" dirty="0"/>
          </a:p>
          <a:p>
            <a:pPr lvl="2"/>
            <a:r>
              <a:rPr lang="zh-CN" altLang="en-US" dirty="0"/>
              <a:t>独立请求法</a:t>
            </a:r>
            <a:endParaRPr lang="en-US" altLang="zh-CN" dirty="0"/>
          </a:p>
          <a:p>
            <a:r>
              <a:rPr lang="zh-CN" altLang="en-US" dirty="0"/>
              <a:t>非向量中断</a:t>
            </a:r>
          </a:p>
          <a:p>
            <a:pPr lvl="1"/>
            <a:r>
              <a:rPr lang="zh-CN" altLang="en-US" dirty="0"/>
              <a:t>将服务程序入口组织在查询程序中；</a:t>
            </a:r>
          </a:p>
          <a:p>
            <a:pPr lvl="1"/>
            <a:r>
              <a:rPr lang="zh-CN" altLang="en-US" dirty="0"/>
              <a:t>响应时执行查询程序查询中断源，转入相应服务程序。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程序识别     （软件方法）</a:t>
            </a:r>
          </a:p>
          <a:p>
            <a:pPr marL="914400" lvl="2" indent="0">
              <a:buNone/>
            </a:pPr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373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中断向量法 </a:t>
            </a:r>
          </a:p>
        </p:txBody>
      </p:sp>
      <p:sp>
        <p:nvSpPr>
          <p:cNvPr id="68612" name="矩形 3"/>
          <p:cNvSpPr>
            <a:spLocks noChangeArrowheads="1"/>
          </p:cNvSpPr>
          <p:nvPr/>
        </p:nvSpPr>
        <p:spPr bwMode="auto">
          <a:xfrm>
            <a:off x="1524001" y="1520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613" name="矩形 4"/>
          <p:cNvSpPr>
            <a:spLocks noChangeArrowheads="1"/>
          </p:cNvSpPr>
          <p:nvPr/>
        </p:nvSpPr>
        <p:spPr bwMode="auto">
          <a:xfrm>
            <a:off x="1524001" y="2801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614" name="矩形 5"/>
          <p:cNvSpPr>
            <a:spLocks noChangeArrowheads="1"/>
          </p:cNvSpPr>
          <p:nvPr/>
        </p:nvSpPr>
        <p:spPr bwMode="auto">
          <a:xfrm>
            <a:off x="1524001" y="25537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8615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787767"/>
              </p:ext>
            </p:extLst>
          </p:nvPr>
        </p:nvGraphicFramePr>
        <p:xfrm>
          <a:off x="863075" y="2007632"/>
          <a:ext cx="10351549" cy="326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图片" r:id="rId4" imgW="4264025" imgH="1342390" progId="Word.Picture.8">
                  <p:embed/>
                </p:oleObj>
              </mc:Choice>
              <mc:Fallback>
                <p:oleObj name="图片" r:id="rId4" imgW="4264025" imgH="1342390" progId="Word.Picture.8">
                  <p:embed/>
                  <p:pic>
                    <p:nvPicPr>
                      <p:cNvPr id="68615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075" y="2007632"/>
                        <a:ext cx="10351549" cy="32633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2352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程序识别</a:t>
            </a:r>
          </a:p>
        </p:txBody>
      </p:sp>
      <p:sp>
        <p:nvSpPr>
          <p:cNvPr id="66564" name="矩形 3"/>
          <p:cNvSpPr>
            <a:spLocks noChangeArrowheads="1"/>
          </p:cNvSpPr>
          <p:nvPr/>
        </p:nvSpPr>
        <p:spPr bwMode="auto">
          <a:xfrm>
            <a:off x="1524001" y="1520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656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538580"/>
              </p:ext>
            </p:extLst>
          </p:nvPr>
        </p:nvGraphicFramePr>
        <p:xfrm>
          <a:off x="3935760" y="898731"/>
          <a:ext cx="4640884" cy="5544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图片" r:id="rId4" imgW="2724785" imgH="3258185" progId="Word.Picture.8">
                  <p:embed/>
                </p:oleObj>
              </mc:Choice>
              <mc:Fallback>
                <p:oleObj name="图片" r:id="rId4" imgW="2724785" imgH="3258185" progId="Word.Picture.8">
                  <p:embed/>
                  <p:pic>
                    <p:nvPicPr>
                      <p:cNvPr id="6656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760" y="898731"/>
                        <a:ext cx="4640884" cy="5544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0210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箭头连接符 51"/>
          <p:cNvCxnSpPr>
            <a:stCxn id="6" idx="2"/>
            <a:endCxn id="50" idx="0"/>
          </p:cNvCxnSpPr>
          <p:nvPr/>
        </p:nvCxnSpPr>
        <p:spPr>
          <a:xfrm>
            <a:off x="4240333" y="904088"/>
            <a:ext cx="0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92" idx="2"/>
            <a:endCxn id="93" idx="0"/>
          </p:cNvCxnSpPr>
          <p:nvPr/>
        </p:nvCxnSpPr>
        <p:spPr>
          <a:xfrm>
            <a:off x="8344789" y="904088"/>
            <a:ext cx="0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H="1">
            <a:off x="8344789" y="3975157"/>
            <a:ext cx="1512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>
            <a:off x="4240333" y="3975157"/>
            <a:ext cx="1512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74128" y="2632280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关中断</a:t>
            </a:r>
          </a:p>
        </p:txBody>
      </p:sp>
      <p:sp>
        <p:nvSpPr>
          <p:cNvPr id="66" name="矩形 65"/>
          <p:cNvSpPr/>
          <p:nvPr/>
        </p:nvSpPr>
        <p:spPr>
          <a:xfrm>
            <a:off x="3274128" y="309822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断点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EPC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274128" y="356838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中断识别，地址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8" name="Text Box 5"/>
          <p:cNvSpPr txBox="1">
            <a:spLocks noChangeArrowheads="1"/>
          </p:cNvSpPr>
          <p:nvPr/>
        </p:nvSpPr>
        <p:spPr bwMode="auto">
          <a:xfrm>
            <a:off x="4442043" y="2303598"/>
            <a:ext cx="73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Yes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3645128" y="1408144"/>
            <a:ext cx="1193434" cy="874094"/>
            <a:chOff x="740325" y="2747927"/>
            <a:chExt cx="936104" cy="875907"/>
          </a:xfrm>
          <a:solidFill>
            <a:srgbClr val="00B050"/>
          </a:solidFill>
        </p:grpSpPr>
        <p:cxnSp>
          <p:nvCxnSpPr>
            <p:cNvPr id="48" name="直接箭头连接符 47"/>
            <p:cNvCxnSpPr/>
            <p:nvPr/>
          </p:nvCxnSpPr>
          <p:spPr>
            <a:xfrm>
              <a:off x="1208377" y="2747927"/>
              <a:ext cx="0" cy="463407"/>
            </a:xfrm>
            <a:prstGeom prst="straightConnector1">
              <a:avLst/>
            </a:prstGeom>
            <a:grpFill/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>
              <a:off x="740325" y="3211334"/>
              <a:ext cx="936104" cy="412500"/>
            </a:xfrm>
            <a:prstGeom prst="hexagon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中断</a:t>
              </a:r>
            </a:p>
          </p:txBody>
        </p:sp>
      </p:grpSp>
      <p:cxnSp>
        <p:nvCxnSpPr>
          <p:cNvPr id="13" name="肘形连接符 12"/>
          <p:cNvCxnSpPr/>
          <p:nvPr/>
        </p:nvCxnSpPr>
        <p:spPr>
          <a:xfrm rot="16200000" flipH="1">
            <a:off x="4095492" y="399207"/>
            <a:ext cx="288032" cy="1648"/>
          </a:xfrm>
          <a:prstGeom prst="bent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276406" y="544048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取指令</a:t>
            </a:r>
          </a:p>
        </p:txBody>
      </p:sp>
      <p:sp>
        <p:nvSpPr>
          <p:cNvPr id="50" name="矩形 49"/>
          <p:cNvSpPr/>
          <p:nvPr/>
        </p:nvSpPr>
        <p:spPr>
          <a:xfrm>
            <a:off x="3276406" y="1192120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执行指令</a:t>
            </a:r>
          </a:p>
        </p:txBody>
      </p:sp>
      <p:sp>
        <p:nvSpPr>
          <p:cNvPr id="53" name="矩形 52"/>
          <p:cNvSpPr/>
          <p:nvPr/>
        </p:nvSpPr>
        <p:spPr>
          <a:xfrm>
            <a:off x="3253108" y="4247560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保护现场</a:t>
            </a:r>
          </a:p>
        </p:txBody>
      </p:sp>
      <p:sp>
        <p:nvSpPr>
          <p:cNvPr id="54" name="矩形 53"/>
          <p:cNvSpPr/>
          <p:nvPr/>
        </p:nvSpPr>
        <p:spPr>
          <a:xfrm>
            <a:off x="3253108" y="4705227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设备中断服务子程序</a:t>
            </a:r>
          </a:p>
        </p:txBody>
      </p:sp>
      <p:sp>
        <p:nvSpPr>
          <p:cNvPr id="55" name="矩形 54"/>
          <p:cNvSpPr/>
          <p:nvPr/>
        </p:nvSpPr>
        <p:spPr>
          <a:xfrm>
            <a:off x="3253108" y="5162894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恢复现场</a:t>
            </a:r>
          </a:p>
        </p:txBody>
      </p:sp>
      <p:sp>
        <p:nvSpPr>
          <p:cNvPr id="58" name="矩形 57"/>
          <p:cNvSpPr/>
          <p:nvPr/>
        </p:nvSpPr>
        <p:spPr>
          <a:xfrm>
            <a:off x="3253108" y="5665880"/>
            <a:ext cx="1927855" cy="810500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开中断</a:t>
            </a:r>
            <a:endParaRPr lang="en-US" altLang="zh-CN" sz="1400" dirty="0">
              <a:solidFill>
                <a:schemeClr val="dk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中断返回 </a:t>
            </a:r>
            <a:r>
              <a:rPr lang="en-US" altLang="zh-CN" sz="1400" dirty="0">
                <a:solidFill>
                  <a:schemeClr val="dk1"/>
                </a:solidFill>
              </a:rPr>
              <a:t>EPC</a:t>
            </a:r>
            <a:r>
              <a:rPr lang="en-US" altLang="zh-CN" sz="1400" dirty="0">
                <a:solidFill>
                  <a:schemeClr val="dk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dk1"/>
              </a:solidFill>
            </a:endParaRPr>
          </a:p>
        </p:txBody>
      </p:sp>
      <p:cxnSp>
        <p:nvCxnSpPr>
          <p:cNvPr id="61" name="直接箭头连接符 60"/>
          <p:cNvCxnSpPr>
            <a:endCxn id="7" idx="0"/>
          </p:cNvCxnSpPr>
          <p:nvPr/>
        </p:nvCxnSpPr>
        <p:spPr>
          <a:xfrm flipH="1">
            <a:off x="4238056" y="2344248"/>
            <a:ext cx="24809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3067199" y="724069"/>
            <a:ext cx="577930" cy="1352347"/>
            <a:chOff x="1282811" y="825991"/>
            <a:chExt cx="577930" cy="1352347"/>
          </a:xfrm>
        </p:grpSpPr>
        <p:sp>
          <p:nvSpPr>
            <p:cNvPr id="156" name="Text Box 5"/>
            <p:cNvSpPr txBox="1">
              <a:spLocks noChangeArrowheads="1"/>
            </p:cNvSpPr>
            <p:nvPr/>
          </p:nvSpPr>
          <p:spPr bwMode="auto">
            <a:xfrm>
              <a:off x="1282811" y="1688568"/>
              <a:ext cx="5779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1800" dirty="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  <a:endParaRPr lang="zh-CN" altLang="en-US" sz="18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肘形连接符 20"/>
            <p:cNvCxnSpPr>
              <a:stCxn id="4" idx="3"/>
              <a:endCxn id="6" idx="1"/>
            </p:cNvCxnSpPr>
            <p:nvPr/>
          </p:nvCxnSpPr>
          <p:spPr>
            <a:xfrm rot="10800000">
              <a:off x="1492018" y="825991"/>
              <a:ext cx="368722" cy="1352347"/>
            </a:xfrm>
            <a:prstGeom prst="bentConnector3">
              <a:avLst>
                <a:gd name="adj1" fmla="val 16199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肘形连接符 70"/>
          <p:cNvCxnSpPr>
            <a:cxnSpLocks/>
            <a:stCxn id="58" idx="3"/>
            <a:endCxn id="6" idx="3"/>
          </p:cNvCxnSpPr>
          <p:nvPr/>
        </p:nvCxnSpPr>
        <p:spPr>
          <a:xfrm flipV="1">
            <a:off x="5180963" y="724068"/>
            <a:ext cx="23298" cy="5347062"/>
          </a:xfrm>
          <a:prstGeom prst="bentConnector3">
            <a:avLst>
              <a:gd name="adj1" fmla="val 10812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7368074" y="2632280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关中断</a:t>
            </a:r>
          </a:p>
        </p:txBody>
      </p:sp>
      <p:sp>
        <p:nvSpPr>
          <p:cNvPr id="81" name="矩形 80"/>
          <p:cNvSpPr/>
          <p:nvPr/>
        </p:nvSpPr>
        <p:spPr>
          <a:xfrm>
            <a:off x="7368074" y="309822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断点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EPC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368074" y="356838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中断识别，地址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3" name="Text Box 5"/>
          <p:cNvSpPr txBox="1">
            <a:spLocks noChangeArrowheads="1"/>
          </p:cNvSpPr>
          <p:nvPr/>
        </p:nvSpPr>
        <p:spPr bwMode="auto">
          <a:xfrm>
            <a:off x="8546499" y="2303598"/>
            <a:ext cx="73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Yes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Text Box 5"/>
          <p:cNvSpPr txBox="1">
            <a:spLocks noChangeArrowheads="1"/>
          </p:cNvSpPr>
          <p:nvPr/>
        </p:nvSpPr>
        <p:spPr bwMode="auto">
          <a:xfrm>
            <a:off x="7171655" y="1654017"/>
            <a:ext cx="5779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No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7749584" y="1408144"/>
            <a:ext cx="1193434" cy="874094"/>
            <a:chOff x="740325" y="2747927"/>
            <a:chExt cx="936104" cy="875907"/>
          </a:xfrm>
          <a:solidFill>
            <a:srgbClr val="00B050"/>
          </a:solidFill>
        </p:grpSpPr>
        <p:cxnSp>
          <p:nvCxnSpPr>
            <p:cNvPr id="86" name="直接箭头连接符 85"/>
            <p:cNvCxnSpPr/>
            <p:nvPr/>
          </p:nvCxnSpPr>
          <p:spPr>
            <a:xfrm>
              <a:off x="1208377" y="2747927"/>
              <a:ext cx="0" cy="463407"/>
            </a:xfrm>
            <a:prstGeom prst="straightConnector1">
              <a:avLst/>
            </a:prstGeom>
            <a:grpFill/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六边形 86"/>
            <p:cNvSpPr/>
            <p:nvPr/>
          </p:nvSpPr>
          <p:spPr>
            <a:xfrm>
              <a:off x="740325" y="3211334"/>
              <a:ext cx="936104" cy="412500"/>
            </a:xfrm>
            <a:prstGeom prst="hexagon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中断</a:t>
              </a:r>
            </a:p>
          </p:txBody>
        </p:sp>
      </p:grpSp>
      <p:cxnSp>
        <p:nvCxnSpPr>
          <p:cNvPr id="91" name="肘形连接符 90"/>
          <p:cNvCxnSpPr/>
          <p:nvPr/>
        </p:nvCxnSpPr>
        <p:spPr>
          <a:xfrm rot="16200000" flipH="1">
            <a:off x="8199948" y="399207"/>
            <a:ext cx="288032" cy="1648"/>
          </a:xfrm>
          <a:prstGeom prst="bent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380862" y="544048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取指令</a:t>
            </a:r>
          </a:p>
        </p:txBody>
      </p:sp>
      <p:sp>
        <p:nvSpPr>
          <p:cNvPr id="93" name="矩形 92"/>
          <p:cNvSpPr/>
          <p:nvPr/>
        </p:nvSpPr>
        <p:spPr>
          <a:xfrm>
            <a:off x="7380862" y="1192120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执行指令</a:t>
            </a:r>
          </a:p>
        </p:txBody>
      </p:sp>
      <p:sp>
        <p:nvSpPr>
          <p:cNvPr id="95" name="矩形 94"/>
          <p:cNvSpPr/>
          <p:nvPr/>
        </p:nvSpPr>
        <p:spPr>
          <a:xfrm>
            <a:off x="7368074" y="4247560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dk1"/>
                </a:solidFill>
              </a:rPr>
              <a:t>保护现场（含屏蔽字）</a:t>
            </a:r>
            <a:endParaRPr lang="en-US" altLang="zh-CN" sz="1050" dirty="0">
              <a:solidFill>
                <a:schemeClr val="dk1"/>
              </a:solidFill>
            </a:endParaRPr>
          </a:p>
          <a:p>
            <a:pPr algn="ctr"/>
            <a:r>
              <a:rPr lang="zh-CN" altLang="en-US" sz="1050" dirty="0">
                <a:solidFill>
                  <a:schemeClr val="dk1"/>
                </a:solidFill>
              </a:rPr>
              <a:t>设置新的屏蔽字</a:t>
            </a:r>
          </a:p>
        </p:txBody>
      </p:sp>
      <p:sp>
        <p:nvSpPr>
          <p:cNvPr id="96" name="矩形 95"/>
          <p:cNvSpPr/>
          <p:nvPr/>
        </p:nvSpPr>
        <p:spPr>
          <a:xfrm>
            <a:off x="7368074" y="4705227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开中断</a:t>
            </a:r>
          </a:p>
        </p:txBody>
      </p:sp>
      <p:sp>
        <p:nvSpPr>
          <p:cNvPr id="97" name="矩形 96"/>
          <p:cNvSpPr/>
          <p:nvPr/>
        </p:nvSpPr>
        <p:spPr>
          <a:xfrm>
            <a:off x="7368074" y="5162894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设备中断服务子程序</a:t>
            </a:r>
          </a:p>
        </p:txBody>
      </p:sp>
      <p:sp>
        <p:nvSpPr>
          <p:cNvPr id="98" name="矩形 97"/>
          <p:cNvSpPr/>
          <p:nvPr/>
        </p:nvSpPr>
        <p:spPr>
          <a:xfrm>
            <a:off x="7368075" y="5620561"/>
            <a:ext cx="1927852" cy="39815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dk1"/>
                </a:solidFill>
              </a:rPr>
              <a:t>关中断，恢复现场</a:t>
            </a:r>
          </a:p>
        </p:txBody>
      </p:sp>
      <p:sp>
        <p:nvSpPr>
          <p:cNvPr id="99" name="矩形 98"/>
          <p:cNvSpPr/>
          <p:nvPr/>
        </p:nvSpPr>
        <p:spPr>
          <a:xfrm>
            <a:off x="7368074" y="6078228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开中断  中断返回 </a:t>
            </a:r>
            <a:r>
              <a:rPr lang="en-US" altLang="zh-CN" sz="1400" dirty="0">
                <a:solidFill>
                  <a:schemeClr val="dk1"/>
                </a:solidFill>
              </a:rPr>
              <a:t>EPC</a:t>
            </a:r>
            <a:r>
              <a:rPr lang="en-US" altLang="zh-CN" sz="1400" dirty="0">
                <a:solidFill>
                  <a:schemeClr val="dk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dk1"/>
              </a:solidFill>
            </a:endParaRPr>
          </a:p>
        </p:txBody>
      </p:sp>
      <p:cxnSp>
        <p:nvCxnSpPr>
          <p:cNvPr id="100" name="直接箭头连接符 99"/>
          <p:cNvCxnSpPr>
            <a:endCxn id="80" idx="0"/>
          </p:cNvCxnSpPr>
          <p:nvPr/>
        </p:nvCxnSpPr>
        <p:spPr>
          <a:xfrm flipH="1">
            <a:off x="8332002" y="2344248"/>
            <a:ext cx="24809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100"/>
          <p:cNvCxnSpPr>
            <a:stCxn id="87" idx="3"/>
            <a:endCxn id="92" idx="1"/>
          </p:cNvCxnSpPr>
          <p:nvPr/>
        </p:nvCxnSpPr>
        <p:spPr>
          <a:xfrm rot="10800000">
            <a:off x="7380863" y="724070"/>
            <a:ext cx="368723" cy="1352347"/>
          </a:xfrm>
          <a:prstGeom prst="bentConnector3">
            <a:avLst>
              <a:gd name="adj1" fmla="val 217107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99" idx="3"/>
            <a:endCxn id="92" idx="3"/>
          </p:cNvCxnSpPr>
          <p:nvPr/>
        </p:nvCxnSpPr>
        <p:spPr>
          <a:xfrm flipV="1">
            <a:off x="9295929" y="724068"/>
            <a:ext cx="12788" cy="5553236"/>
          </a:xfrm>
          <a:prstGeom prst="bentConnector3">
            <a:avLst>
              <a:gd name="adj1" fmla="val 188761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79416" y="832081"/>
            <a:ext cx="432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单重中断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2179416" y="2672930"/>
            <a:ext cx="1008620" cy="1354796"/>
            <a:chOff x="179004" y="2533546"/>
            <a:chExt cx="1008620" cy="1354796"/>
          </a:xfrm>
        </p:grpSpPr>
        <p:grpSp>
          <p:nvGrpSpPr>
            <p:cNvPr id="69" name="组合 68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TextBox 121"/>
            <p:cNvSpPr txBox="1"/>
            <p:nvPr/>
          </p:nvSpPr>
          <p:spPr>
            <a:xfrm>
              <a:off x="593721" y="2671726"/>
              <a:ext cx="4320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79004" y="2564903"/>
              <a:ext cx="4320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中断隐指令</a:t>
              </a: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2594134" y="4254705"/>
            <a:ext cx="593903" cy="2236088"/>
            <a:chOff x="593721" y="2533546"/>
            <a:chExt cx="593903" cy="1327502"/>
          </a:xfrm>
        </p:grpSpPr>
        <p:grpSp>
          <p:nvGrpSpPr>
            <p:cNvPr id="130" name="组合 129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132" name="直接连接符 131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/>
            <p:cNvSpPr txBox="1"/>
            <p:nvPr/>
          </p:nvSpPr>
          <p:spPr>
            <a:xfrm>
              <a:off x="593721" y="2733201"/>
              <a:ext cx="432048" cy="93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667600" y="2672930"/>
            <a:ext cx="593903" cy="1327502"/>
            <a:chOff x="593721" y="2533546"/>
            <a:chExt cx="593903" cy="1327502"/>
          </a:xfrm>
        </p:grpSpPr>
        <p:grpSp>
          <p:nvGrpSpPr>
            <p:cNvPr id="141" name="组合 140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143" name="直接连接符 142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/>
            <p:cNvSpPr txBox="1"/>
            <p:nvPr/>
          </p:nvSpPr>
          <p:spPr>
            <a:xfrm>
              <a:off x="593721" y="2671726"/>
              <a:ext cx="4320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</a:t>
              </a: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6667600" y="4254705"/>
            <a:ext cx="593903" cy="2236088"/>
            <a:chOff x="593721" y="2533546"/>
            <a:chExt cx="593903" cy="1327502"/>
          </a:xfrm>
        </p:grpSpPr>
        <p:grpSp>
          <p:nvGrpSpPr>
            <p:cNvPr id="147" name="组合 146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/>
            <p:cNvSpPr txBox="1"/>
            <p:nvPr/>
          </p:nvSpPr>
          <p:spPr>
            <a:xfrm>
              <a:off x="593721" y="2733201"/>
              <a:ext cx="432048" cy="93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</a:t>
              </a: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10100804" y="832081"/>
            <a:ext cx="432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多重中断</a:t>
            </a:r>
          </a:p>
        </p:txBody>
      </p:sp>
    </p:spTree>
    <p:extLst>
      <p:ext uri="{BB962C8B-B14F-4D97-AF65-F5344CB8AC3E}">
        <p14:creationId xmlns:p14="http://schemas.microsoft.com/office/powerpoint/2010/main" val="2610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6" grpId="0" animBg="1"/>
      <p:bldP spid="67" grpId="0" animBg="1"/>
      <p:bldP spid="158" grpId="0"/>
      <p:bldP spid="6" grpId="0" animBg="1"/>
      <p:bldP spid="50" grpId="0" animBg="1"/>
      <p:bldP spid="53" grpId="0" animBg="1"/>
      <p:bldP spid="54" grpId="0" animBg="1"/>
      <p:bldP spid="55" grpId="0" animBg="1"/>
      <p:bldP spid="58" grpId="0" animBg="1"/>
      <p:bldP spid="80" grpId="0" animBg="1"/>
      <p:bldP spid="81" grpId="0" animBg="1"/>
      <p:bldP spid="82" grpId="0" animBg="1"/>
      <p:bldP spid="83" grpId="0"/>
      <p:bldP spid="84" grpId="0"/>
      <p:bldP spid="92" grpId="0" animBg="1"/>
      <p:bldP spid="93" grpId="0" animBg="1"/>
      <p:bldP spid="95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C9F8E-D909-4EF7-BF74-E27EC9EF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输出系统的组成与功能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8EAE6-4BC8-4AD8-9CC5-2E3729A9D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ym typeface="Arial" panose="020B0604020202020204" pitchFamily="34" charset="0"/>
              </a:rPr>
              <a:t>外部设备、接口部件、总线以及相应的管理软件统称为计算机的输入</a:t>
            </a:r>
            <a:r>
              <a:rPr lang="en-US" altLang="zh-CN" sz="2800" dirty="0">
                <a:sym typeface="Arial" panose="020B0604020202020204" pitchFamily="34" charset="0"/>
              </a:rPr>
              <a:t>/</a:t>
            </a:r>
            <a:r>
              <a:rPr lang="zh-CN" altLang="en-US" sz="2800" dirty="0">
                <a:sym typeface="Arial" panose="020B0604020202020204" pitchFamily="34" charset="0"/>
              </a:rPr>
              <a:t>输出系统，简称</a:t>
            </a:r>
            <a:r>
              <a:rPr lang="en-US" altLang="zh-CN" sz="2800" b="1" dirty="0">
                <a:sym typeface="Arial" panose="020B0604020202020204" pitchFamily="34" charset="0"/>
              </a:rPr>
              <a:t>I/O</a:t>
            </a:r>
            <a:r>
              <a:rPr lang="zh-CN" altLang="en-US" sz="2800" b="1" dirty="0">
                <a:sym typeface="Arial" panose="020B0604020202020204" pitchFamily="34" charset="0"/>
              </a:rPr>
              <a:t>系统</a:t>
            </a:r>
            <a:endParaRPr lang="en-US" altLang="zh-CN" sz="2800" b="1" dirty="0">
              <a:sym typeface="Arial" panose="020B0604020202020204" pitchFamily="34" charset="0"/>
            </a:endParaRPr>
          </a:p>
          <a:p>
            <a:pPr lvl="1"/>
            <a:r>
              <a:rPr lang="zh-CN" altLang="en-US" sz="2600" dirty="0">
                <a:cs typeface="Arial" panose="020B0604020202020204" pitchFamily="34" charset="0"/>
              </a:rPr>
              <a:t>完成计算机内部二进制信息与外部多种信息形式间的交流</a:t>
            </a:r>
            <a:endParaRPr lang="en-US" altLang="zh-CN" sz="2600" dirty="0">
              <a:cs typeface="Arial" panose="020B0604020202020204" pitchFamily="34" charset="0"/>
            </a:endParaRPr>
          </a:p>
          <a:p>
            <a:pPr lvl="1"/>
            <a:r>
              <a:rPr lang="zh-CN" altLang="en-US" sz="2600" dirty="0">
                <a:cs typeface="Arial" panose="020B0604020202020204" pitchFamily="34" charset="0"/>
              </a:rPr>
              <a:t>保证</a:t>
            </a:r>
            <a:r>
              <a:rPr lang="en-US" altLang="zh-CN" sz="2600" dirty="0">
                <a:cs typeface="Arial" panose="020B0604020202020204" pitchFamily="34" charset="0"/>
              </a:rPr>
              <a:t>CPU</a:t>
            </a:r>
            <a:r>
              <a:rPr lang="zh-CN" altLang="en-US" sz="2600" dirty="0">
                <a:cs typeface="Arial" panose="020B0604020202020204" pitchFamily="34" charset="0"/>
              </a:rPr>
              <a:t>能够正确选择</a:t>
            </a:r>
            <a:r>
              <a:rPr lang="en-US" altLang="zh-CN" sz="2600" dirty="0">
                <a:cs typeface="Arial" panose="020B0604020202020204" pitchFamily="34" charset="0"/>
              </a:rPr>
              <a:t>I/O</a:t>
            </a:r>
            <a:r>
              <a:rPr lang="zh-CN" altLang="en-US" sz="2600" dirty="0">
                <a:cs typeface="Arial" panose="020B0604020202020204" pitchFamily="34" charset="0"/>
              </a:rPr>
              <a:t>设备并实现对其控制，与数据传输</a:t>
            </a:r>
          </a:p>
          <a:p>
            <a:pPr lvl="1"/>
            <a:r>
              <a:rPr lang="zh-CN" altLang="en-US" sz="2600" dirty="0">
                <a:cs typeface="Arial" panose="020B0604020202020204" pitchFamily="34" charset="0"/>
              </a:rPr>
              <a:t>利用数据缓冲、合适的数据传送方式，实现主机外设间速度匹配</a:t>
            </a:r>
          </a:p>
          <a:p>
            <a:endParaRPr lang="zh-CN" altLang="en-US" sz="2800" dirty="0">
              <a:cs typeface="Arial" panose="020B0604020202020204" pitchFamily="34" charset="0"/>
            </a:endParaRPr>
          </a:p>
          <a:p>
            <a:endParaRPr lang="zh-CN" altLang="en-US" sz="2800" b="1" dirty="0"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7D4BD4A-4018-438B-BE9A-8E99DB8E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943" y="4382064"/>
            <a:ext cx="3877357" cy="17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CDFE6-0020-4D57-9A0A-75C6C6B3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中断处理中的问题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047994-8E45-4431-8C26-210BAE76B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中断响应条件</a:t>
            </a:r>
            <a:endParaRPr lang="en-US" altLang="zh-CN" dirty="0"/>
          </a:p>
          <a:p>
            <a:pPr lvl="1"/>
            <a:r>
              <a:rPr lang="zh-CN" altLang="en-US" dirty="0"/>
              <a:t>中断允许触发器处于允许状态</a:t>
            </a:r>
            <a:endParaRPr lang="en-US" altLang="zh-CN" dirty="0"/>
          </a:p>
          <a:p>
            <a:pPr lvl="1"/>
            <a:r>
              <a:rPr lang="zh-CN" altLang="en-US" dirty="0"/>
              <a:t>对应的中断未被屏蔽</a:t>
            </a:r>
            <a:endParaRPr lang="en-US" altLang="zh-CN" dirty="0"/>
          </a:p>
          <a:p>
            <a:pPr lvl="1"/>
            <a:r>
              <a:rPr lang="zh-CN" altLang="en-US" dirty="0"/>
              <a:t>无更高优先级的</a:t>
            </a:r>
            <a:r>
              <a:rPr lang="en-US" altLang="zh-CN" dirty="0"/>
              <a:t>DMA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1"/>
            <a:r>
              <a:rPr lang="zh-CN" altLang="en-US" dirty="0"/>
              <a:t>中断嵌套必须优先级更高</a:t>
            </a:r>
            <a:endParaRPr lang="en-US" altLang="zh-CN" dirty="0"/>
          </a:p>
          <a:p>
            <a:pPr lvl="1"/>
            <a:r>
              <a:rPr lang="zh-CN" altLang="en-US" dirty="0"/>
              <a:t>指令已经执行完最后一个机器周期</a:t>
            </a:r>
            <a:endParaRPr lang="en-US" altLang="zh-CN" dirty="0"/>
          </a:p>
          <a:p>
            <a:pPr lvl="2"/>
            <a:r>
              <a:rPr lang="zh-CN" altLang="en-US" dirty="0"/>
              <a:t>保证指令执行的完整性；</a:t>
            </a:r>
            <a:endParaRPr lang="en-US" altLang="zh-CN" dirty="0"/>
          </a:p>
          <a:p>
            <a:pPr lvl="2"/>
            <a:r>
              <a:rPr lang="zh-CN" altLang="en-US" dirty="0"/>
              <a:t>缺页中断的中断时机？</a:t>
            </a:r>
            <a:endParaRPr lang="en-US" altLang="zh-CN" dirty="0"/>
          </a:p>
          <a:p>
            <a:r>
              <a:rPr lang="zh-CN" altLang="en-US" dirty="0"/>
              <a:t>保存现场，恢复现场</a:t>
            </a:r>
            <a:endParaRPr lang="en-US" altLang="zh-CN" dirty="0"/>
          </a:p>
          <a:p>
            <a:pPr lvl="1"/>
            <a:r>
              <a:rPr lang="zh-CN" altLang="en-US" dirty="0"/>
              <a:t>中断程序用到的通用寄存器，</a:t>
            </a:r>
            <a:r>
              <a:rPr lang="en-US" altLang="zh-CN" dirty="0"/>
              <a:t>EPC</a:t>
            </a:r>
            <a:r>
              <a:rPr lang="zh-CN" altLang="en-US" dirty="0"/>
              <a:t>，屏蔽字</a:t>
            </a:r>
            <a:endParaRPr lang="en-US" altLang="zh-CN" dirty="0"/>
          </a:p>
          <a:p>
            <a:pPr lvl="1"/>
            <a:r>
              <a:rPr lang="zh-CN" altLang="en-US" dirty="0"/>
              <a:t>缺页中断的断点和普通中断断点不一致</a:t>
            </a:r>
          </a:p>
          <a:p>
            <a:r>
              <a:rPr lang="zh-CN" altLang="en-US" dirty="0"/>
              <a:t>中断过程由软硬件结合完成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3228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</a:t>
            </a:r>
            <a:r>
              <a:rPr lang="zh-CN" altLang="en-US"/>
              <a:t>中断方式接口 </a:t>
            </a:r>
          </a:p>
        </p:txBody>
      </p:sp>
      <p:sp>
        <p:nvSpPr>
          <p:cNvPr id="73732" name="矩形 3"/>
          <p:cNvSpPr>
            <a:spLocks noChangeArrowheads="1"/>
          </p:cNvSpPr>
          <p:nvPr/>
        </p:nvSpPr>
        <p:spPr bwMode="auto">
          <a:xfrm>
            <a:off x="1524001" y="19108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3733" name="对象 4"/>
          <p:cNvGraphicFramePr>
            <a:graphicFrameLocks noChangeAspect="1"/>
          </p:cNvGraphicFramePr>
          <p:nvPr/>
        </p:nvGraphicFramePr>
        <p:xfrm>
          <a:off x="2567608" y="1556792"/>
          <a:ext cx="6697662" cy="439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图片" r:id="rId3" imgW="3810000" imgH="2667000" progId="Word.Picture.8">
                  <p:embed/>
                </p:oleObj>
              </mc:Choice>
              <mc:Fallback>
                <p:oleObj name="图片" r:id="rId3" imgW="3810000" imgH="2667000" progId="Word.Picture.8">
                  <p:embed/>
                  <p:pic>
                    <p:nvPicPr>
                      <p:cNvPr id="73733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608" y="1556792"/>
                        <a:ext cx="6697662" cy="439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箭头连接符 2"/>
          <p:cNvCxnSpPr/>
          <p:nvPr/>
        </p:nvCxnSpPr>
        <p:spPr>
          <a:xfrm>
            <a:off x="3575720" y="2636912"/>
            <a:ext cx="4968552" cy="0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6960096" y="2095500"/>
            <a:ext cx="1584176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5303912" y="4725144"/>
            <a:ext cx="3240360" cy="0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943872" y="4437112"/>
            <a:ext cx="0" cy="288032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159896" y="3501008"/>
            <a:ext cx="0" cy="504056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503712" y="3068960"/>
            <a:ext cx="1800200" cy="0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575720" y="5733256"/>
            <a:ext cx="3384376" cy="0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3577160" y="2111665"/>
            <a:ext cx="1296144" cy="16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0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工作过程</a:t>
            </a:r>
          </a:p>
        </p:txBody>
      </p:sp>
      <p:sp>
        <p:nvSpPr>
          <p:cNvPr id="7475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主机启动设备</a:t>
            </a:r>
          </a:p>
          <a:p>
            <a:pPr eaLnBrk="1" hangingPunct="1"/>
            <a:r>
              <a:rPr lang="zh-CN" altLang="en-US" dirty="0"/>
              <a:t>设备准备传送 </a:t>
            </a:r>
          </a:p>
          <a:p>
            <a:pPr eaLnBrk="1" hangingPunct="1"/>
            <a:r>
              <a:rPr lang="zh-CN" altLang="en-US" dirty="0"/>
              <a:t>发中断请求信号 </a:t>
            </a:r>
          </a:p>
          <a:p>
            <a:pPr eaLnBrk="1" hangingPunct="1"/>
            <a:r>
              <a:rPr lang="zh-CN" altLang="en-US" dirty="0"/>
              <a:t>主机响应中断 </a:t>
            </a:r>
          </a:p>
          <a:p>
            <a:pPr eaLnBrk="1" hangingPunct="1"/>
            <a:r>
              <a:rPr lang="zh-CN" altLang="en-US" dirty="0"/>
              <a:t>数据传送 </a:t>
            </a:r>
          </a:p>
        </p:txBody>
      </p:sp>
    </p:spTree>
    <p:extLst>
      <p:ext uri="{BB962C8B-B14F-4D97-AF65-F5344CB8AC3E}">
        <p14:creationId xmlns:p14="http://schemas.microsoft.com/office/powerpoint/2010/main" val="2911574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0291" name="组合 3"/>
          <p:cNvGraphicFramePr>
            <a:graphicFrameLocks noGrp="1"/>
          </p:cNvGraphicFramePr>
          <p:nvPr/>
        </p:nvGraphicFramePr>
        <p:xfrm>
          <a:off x="4367214" y="1989138"/>
          <a:ext cx="3527425" cy="2332038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94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设备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屏    蔽    码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     B      C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1      1       1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0      1       0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0      1       1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CPU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0      0       0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6802" name="矩形 2"/>
          <p:cNvSpPr>
            <a:spLocks noGrp="1" noChangeArrowheads="1"/>
          </p:cNvSpPr>
          <p:nvPr>
            <p:ph type="body" idx="4294967295"/>
          </p:nvPr>
        </p:nvSpPr>
        <p:spPr>
          <a:xfrm>
            <a:off x="2135560" y="548680"/>
            <a:ext cx="7772400" cy="1303338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13.A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是与主机连接的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台设备，在硬件排队线路中，它们的响应优先级是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＞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＞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＞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，为改变中断处理的次序，将它们的中断屏蔽字设为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           </a:t>
            </a:r>
          </a:p>
        </p:txBody>
      </p:sp>
      <p:grpSp>
        <p:nvGrpSpPr>
          <p:cNvPr id="2060311" name="组合 23"/>
          <p:cNvGrpSpPr/>
          <p:nvPr/>
        </p:nvGrpSpPr>
        <p:grpSpPr bwMode="auto">
          <a:xfrm>
            <a:off x="2716213" y="5540376"/>
            <a:ext cx="7700962" cy="1057275"/>
            <a:chOff x="751" y="3490"/>
            <a:chExt cx="4851" cy="666"/>
          </a:xfrm>
        </p:grpSpPr>
        <p:sp>
          <p:nvSpPr>
            <p:cNvPr id="76825" name="直线 24"/>
            <p:cNvSpPr>
              <a:spLocks noChangeShapeType="1"/>
            </p:cNvSpPr>
            <p:nvPr/>
          </p:nvSpPr>
          <p:spPr bwMode="auto">
            <a:xfrm>
              <a:off x="1241" y="3684"/>
              <a:ext cx="3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6" name="直线 25"/>
            <p:cNvSpPr>
              <a:spLocks noChangeShapeType="1"/>
            </p:cNvSpPr>
            <p:nvPr/>
          </p:nvSpPr>
          <p:spPr bwMode="auto">
            <a:xfrm>
              <a:off x="1241" y="354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7" name="直线 26"/>
            <p:cNvSpPr>
              <a:spLocks noChangeShapeType="1"/>
            </p:cNvSpPr>
            <p:nvPr/>
          </p:nvSpPr>
          <p:spPr bwMode="auto">
            <a:xfrm>
              <a:off x="1865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8" name="直线 27"/>
            <p:cNvSpPr>
              <a:spLocks noChangeShapeType="1"/>
            </p:cNvSpPr>
            <p:nvPr/>
          </p:nvSpPr>
          <p:spPr bwMode="auto">
            <a:xfrm>
              <a:off x="2489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9" name="直线 28"/>
            <p:cNvSpPr>
              <a:spLocks noChangeShapeType="1"/>
            </p:cNvSpPr>
            <p:nvPr/>
          </p:nvSpPr>
          <p:spPr bwMode="auto">
            <a:xfrm>
              <a:off x="3017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30" name="直线 29"/>
            <p:cNvSpPr>
              <a:spLocks noChangeShapeType="1"/>
            </p:cNvSpPr>
            <p:nvPr/>
          </p:nvSpPr>
          <p:spPr bwMode="auto">
            <a:xfrm>
              <a:off x="3545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31" name="文本框 30"/>
            <p:cNvSpPr txBox="1">
              <a:spLocks noChangeArrowheads="1"/>
            </p:cNvSpPr>
            <p:nvPr/>
          </p:nvSpPr>
          <p:spPr bwMode="auto">
            <a:xfrm>
              <a:off x="1759" y="3708"/>
              <a:ext cx="19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20            40            60          80</a:t>
              </a:r>
            </a:p>
          </p:txBody>
        </p:sp>
        <p:sp>
          <p:nvSpPr>
            <p:cNvPr id="76832" name="文本框 31"/>
            <p:cNvSpPr txBox="1">
              <a:spLocks noChangeArrowheads="1"/>
            </p:cNvSpPr>
            <p:nvPr/>
          </p:nvSpPr>
          <p:spPr bwMode="auto">
            <a:xfrm>
              <a:off x="751" y="3490"/>
              <a:ext cx="43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中断</a:t>
              </a:r>
            </a:p>
            <a:p>
              <a:pPr algn="l" eaLnBrk="1" hangingPunct="1"/>
              <a:r>
                <a:rPr kumimoji="1" lang="zh-CN" altLang="en-US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请求</a:t>
              </a:r>
            </a:p>
          </p:txBody>
        </p:sp>
        <p:sp>
          <p:nvSpPr>
            <p:cNvPr id="76833" name="文本框 32"/>
            <p:cNvSpPr txBox="1">
              <a:spLocks noChangeArrowheads="1"/>
            </p:cNvSpPr>
            <p:nvPr/>
          </p:nvSpPr>
          <p:spPr bwMode="auto">
            <a:xfrm>
              <a:off x="5119" y="3514"/>
              <a:ext cx="4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t(</a:t>
              </a:r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</a:t>
              </a:r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s)</a:t>
              </a:r>
            </a:p>
          </p:txBody>
        </p:sp>
        <p:sp>
          <p:nvSpPr>
            <p:cNvPr id="76834" name="文本框 33"/>
            <p:cNvSpPr txBox="1">
              <a:spLocks noChangeArrowheads="1"/>
            </p:cNvSpPr>
            <p:nvPr/>
          </p:nvSpPr>
          <p:spPr bwMode="auto">
            <a:xfrm>
              <a:off x="1149" y="3906"/>
              <a:ext cx="19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                     B    C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</a:p>
          </p:txBody>
        </p:sp>
        <p:sp>
          <p:nvSpPr>
            <p:cNvPr id="76835" name="直线 34"/>
            <p:cNvSpPr>
              <a:spLocks noChangeShapeType="1"/>
            </p:cNvSpPr>
            <p:nvPr/>
          </p:nvSpPr>
          <p:spPr bwMode="auto">
            <a:xfrm>
              <a:off x="2201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60323" name="矩形 35"/>
          <p:cNvSpPr>
            <a:spLocks noChangeArrowheads="1"/>
          </p:cNvSpPr>
          <p:nvPr/>
        </p:nvSpPr>
        <p:spPr bwMode="auto">
          <a:xfrm>
            <a:off x="2424113" y="4724401"/>
            <a:ext cx="77724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69900" indent="-4699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请按下图所示时间轴给出的设备中断请求时刻，画出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执行程序的轨迹。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中断服务程序的时间宽度均为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 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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 s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861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0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0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60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60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3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314" name="矩形 2"/>
          <p:cNvSpPr>
            <a:spLocks noGrp="1" noChangeArrowheads="1"/>
          </p:cNvSpPr>
          <p:nvPr>
            <p:ph type="body" idx="1"/>
          </p:nvPr>
        </p:nvSpPr>
        <p:spPr>
          <a:xfrm>
            <a:off x="2209800" y="1340769"/>
            <a:ext cx="7772400" cy="147637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100" dirty="0"/>
              <a:t>解：从中断屏蔽字看出，其处理优先级为：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100" dirty="0"/>
              <a:t>         </a:t>
            </a:r>
            <a:r>
              <a:rPr lang="en-US" altLang="zh-CN" sz="2100" dirty="0"/>
              <a:t>A&gt;C&gt;B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100" dirty="0"/>
              <a:t>         </a:t>
            </a:r>
            <a:r>
              <a:rPr lang="zh-CN" altLang="en-US" sz="2100" dirty="0"/>
              <a:t>故</a:t>
            </a:r>
            <a:r>
              <a:rPr lang="en-US" altLang="zh-CN" sz="2100" dirty="0"/>
              <a:t>CPU</a:t>
            </a:r>
            <a:r>
              <a:rPr lang="zh-CN" altLang="en-US" sz="2100" dirty="0"/>
              <a:t>运行轨迹如下：</a:t>
            </a:r>
          </a:p>
        </p:txBody>
      </p:sp>
      <p:sp>
        <p:nvSpPr>
          <p:cNvPr id="77828" name="直线 3"/>
          <p:cNvSpPr>
            <a:spLocks noChangeShapeType="1"/>
          </p:cNvSpPr>
          <p:nvPr/>
        </p:nvSpPr>
        <p:spPr bwMode="auto">
          <a:xfrm>
            <a:off x="3251200" y="5230267"/>
            <a:ext cx="6732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29" name="直线 4"/>
          <p:cNvSpPr>
            <a:spLocks noChangeShapeType="1"/>
          </p:cNvSpPr>
          <p:nvPr/>
        </p:nvSpPr>
        <p:spPr bwMode="auto">
          <a:xfrm>
            <a:off x="3287713" y="2961731"/>
            <a:ext cx="0" cy="226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0" name="直线 5"/>
          <p:cNvSpPr>
            <a:spLocks noChangeShapeType="1"/>
          </p:cNvSpPr>
          <p:nvPr/>
        </p:nvSpPr>
        <p:spPr bwMode="auto">
          <a:xfrm>
            <a:off x="3287714" y="3214142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1" name="直线 6"/>
          <p:cNvSpPr>
            <a:spLocks noChangeShapeType="1"/>
          </p:cNvSpPr>
          <p:nvPr/>
        </p:nvSpPr>
        <p:spPr bwMode="auto">
          <a:xfrm>
            <a:off x="3322639" y="3861842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2" name="直线 7"/>
          <p:cNvSpPr>
            <a:spLocks noChangeShapeType="1"/>
          </p:cNvSpPr>
          <p:nvPr/>
        </p:nvSpPr>
        <p:spPr bwMode="auto">
          <a:xfrm>
            <a:off x="3322639" y="4511130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3" name="文本框 8"/>
          <p:cNvSpPr txBox="1">
            <a:spLocks noChangeArrowheads="1"/>
          </p:cNvSpPr>
          <p:nvPr/>
        </p:nvSpPr>
        <p:spPr bwMode="auto">
          <a:xfrm>
            <a:off x="2351089" y="4366668"/>
            <a:ext cx="1081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</a:t>
            </a:r>
          </a:p>
        </p:txBody>
      </p:sp>
      <p:sp>
        <p:nvSpPr>
          <p:cNvPr id="77834" name="文本框 9"/>
          <p:cNvSpPr txBox="1">
            <a:spLocks noChangeArrowheads="1"/>
          </p:cNvSpPr>
          <p:nvPr/>
        </p:nvSpPr>
        <p:spPr bwMode="auto">
          <a:xfrm>
            <a:off x="2351089" y="3645943"/>
            <a:ext cx="1081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</a:t>
            </a:r>
          </a:p>
        </p:txBody>
      </p:sp>
      <p:sp>
        <p:nvSpPr>
          <p:cNvPr id="77835" name="文本框 10"/>
          <p:cNvSpPr txBox="1">
            <a:spLocks noChangeArrowheads="1"/>
          </p:cNvSpPr>
          <p:nvPr/>
        </p:nvSpPr>
        <p:spPr bwMode="auto">
          <a:xfrm>
            <a:off x="2351089" y="3069681"/>
            <a:ext cx="1081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</a:t>
            </a:r>
          </a:p>
        </p:txBody>
      </p:sp>
      <p:sp>
        <p:nvSpPr>
          <p:cNvPr id="77836" name="直线 11"/>
          <p:cNvSpPr>
            <a:spLocks noChangeShapeType="1"/>
          </p:cNvSpPr>
          <p:nvPr/>
        </p:nvSpPr>
        <p:spPr bwMode="auto">
          <a:xfrm>
            <a:off x="4438650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7" name="直线 12"/>
          <p:cNvSpPr>
            <a:spLocks noChangeShapeType="1"/>
          </p:cNvSpPr>
          <p:nvPr/>
        </p:nvSpPr>
        <p:spPr bwMode="auto">
          <a:xfrm>
            <a:off x="5554663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8" name="直线 13"/>
          <p:cNvSpPr>
            <a:spLocks noChangeShapeType="1"/>
          </p:cNvSpPr>
          <p:nvPr/>
        </p:nvSpPr>
        <p:spPr bwMode="auto">
          <a:xfrm>
            <a:off x="6670675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9" name="直线 14"/>
          <p:cNvSpPr>
            <a:spLocks noChangeShapeType="1"/>
          </p:cNvSpPr>
          <p:nvPr/>
        </p:nvSpPr>
        <p:spPr bwMode="auto">
          <a:xfrm>
            <a:off x="7715250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40" name="直线 15"/>
          <p:cNvSpPr>
            <a:spLocks noChangeShapeType="1"/>
          </p:cNvSpPr>
          <p:nvPr/>
        </p:nvSpPr>
        <p:spPr bwMode="auto">
          <a:xfrm>
            <a:off x="8723313" y="505088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41" name="文本框 16"/>
          <p:cNvSpPr txBox="1">
            <a:spLocks noChangeArrowheads="1"/>
          </p:cNvSpPr>
          <p:nvPr/>
        </p:nvSpPr>
        <p:spPr bwMode="auto">
          <a:xfrm>
            <a:off x="2314575" y="4977856"/>
            <a:ext cx="1081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</a:p>
        </p:txBody>
      </p:sp>
      <p:sp>
        <p:nvSpPr>
          <p:cNvPr id="77842" name="文本框 17"/>
          <p:cNvSpPr txBox="1">
            <a:spLocks noChangeArrowheads="1"/>
          </p:cNvSpPr>
          <p:nvPr/>
        </p:nvSpPr>
        <p:spPr bwMode="auto">
          <a:xfrm>
            <a:off x="3143251" y="5338218"/>
            <a:ext cx="468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7843" name="文本框 18"/>
          <p:cNvSpPr txBox="1">
            <a:spLocks noChangeArrowheads="1"/>
          </p:cNvSpPr>
          <p:nvPr/>
        </p:nvSpPr>
        <p:spPr bwMode="auto">
          <a:xfrm>
            <a:off x="4762501" y="5338218"/>
            <a:ext cx="468313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  <a:p>
            <a:pPr algn="l" eaLnBrk="1" hangingPunct="1">
              <a:spcBef>
                <a:spcPct val="50000"/>
              </a:spcBef>
            </a:pPr>
            <a:endParaRPr kumimoji="1" lang="en-US" altLang="zh-CN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844" name="文本框 19"/>
          <p:cNvSpPr txBox="1">
            <a:spLocks noChangeArrowheads="1"/>
          </p:cNvSpPr>
          <p:nvPr/>
        </p:nvSpPr>
        <p:spPr bwMode="auto">
          <a:xfrm>
            <a:off x="5375276" y="5374730"/>
            <a:ext cx="468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7845" name="直线 20"/>
          <p:cNvSpPr>
            <a:spLocks noChangeShapeType="1"/>
          </p:cNvSpPr>
          <p:nvPr/>
        </p:nvSpPr>
        <p:spPr bwMode="auto">
          <a:xfrm>
            <a:off x="4978400" y="5122318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3" name="直线 21"/>
          <p:cNvSpPr>
            <a:spLocks noChangeShapeType="1"/>
          </p:cNvSpPr>
          <p:nvPr/>
        </p:nvSpPr>
        <p:spPr bwMode="auto">
          <a:xfrm>
            <a:off x="3287712" y="4511130"/>
            <a:ext cx="11509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4" name="直线 22"/>
          <p:cNvSpPr>
            <a:spLocks noChangeShapeType="1"/>
          </p:cNvSpPr>
          <p:nvPr/>
        </p:nvSpPr>
        <p:spPr bwMode="auto">
          <a:xfrm>
            <a:off x="4438650" y="4511131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5" name="直线 23"/>
          <p:cNvSpPr>
            <a:spLocks noChangeShapeType="1"/>
          </p:cNvSpPr>
          <p:nvPr/>
        </p:nvSpPr>
        <p:spPr bwMode="auto">
          <a:xfrm>
            <a:off x="4438650" y="5230267"/>
            <a:ext cx="53975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6" name="直线 24"/>
          <p:cNvSpPr>
            <a:spLocks noChangeShapeType="1"/>
          </p:cNvSpPr>
          <p:nvPr/>
        </p:nvSpPr>
        <p:spPr bwMode="auto">
          <a:xfrm>
            <a:off x="4978400" y="3861843"/>
            <a:ext cx="0" cy="1331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7" name="直线 25"/>
          <p:cNvSpPr>
            <a:spLocks noChangeShapeType="1"/>
          </p:cNvSpPr>
          <p:nvPr/>
        </p:nvSpPr>
        <p:spPr bwMode="auto">
          <a:xfrm>
            <a:off x="4978400" y="3861842"/>
            <a:ext cx="576263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8" name="直线 26"/>
          <p:cNvSpPr>
            <a:spLocks noChangeShapeType="1"/>
          </p:cNvSpPr>
          <p:nvPr/>
        </p:nvSpPr>
        <p:spPr bwMode="auto">
          <a:xfrm>
            <a:off x="5554663" y="3214142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9" name="直线 27"/>
          <p:cNvSpPr>
            <a:spLocks noChangeShapeType="1"/>
          </p:cNvSpPr>
          <p:nvPr/>
        </p:nvSpPr>
        <p:spPr bwMode="auto">
          <a:xfrm>
            <a:off x="5554663" y="3214142"/>
            <a:ext cx="1081086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0" name="直线 28"/>
          <p:cNvSpPr>
            <a:spLocks noChangeShapeType="1"/>
          </p:cNvSpPr>
          <p:nvPr/>
        </p:nvSpPr>
        <p:spPr bwMode="auto">
          <a:xfrm>
            <a:off x="6635749" y="3214142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1" name="直线 29"/>
          <p:cNvSpPr>
            <a:spLocks noChangeShapeType="1"/>
          </p:cNvSpPr>
          <p:nvPr/>
        </p:nvSpPr>
        <p:spPr bwMode="auto">
          <a:xfrm>
            <a:off x="6635749" y="3861842"/>
            <a:ext cx="576263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2" name="直线 30"/>
          <p:cNvSpPr>
            <a:spLocks noChangeShapeType="1"/>
          </p:cNvSpPr>
          <p:nvPr/>
        </p:nvSpPr>
        <p:spPr bwMode="auto">
          <a:xfrm>
            <a:off x="7212013" y="3861843"/>
            <a:ext cx="0" cy="13684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3" name="直线 31"/>
          <p:cNvSpPr>
            <a:spLocks noChangeShapeType="1"/>
          </p:cNvSpPr>
          <p:nvPr/>
        </p:nvSpPr>
        <p:spPr bwMode="auto">
          <a:xfrm>
            <a:off x="7212013" y="5230267"/>
            <a:ext cx="194310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57" name="文本框 32"/>
          <p:cNvSpPr txBox="1">
            <a:spLocks noChangeArrowheads="1"/>
          </p:cNvSpPr>
          <p:nvPr/>
        </p:nvSpPr>
        <p:spPr bwMode="auto">
          <a:xfrm>
            <a:off x="3935414" y="4906418"/>
            <a:ext cx="41036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20                40                 60              80</a:t>
            </a:r>
          </a:p>
        </p:txBody>
      </p:sp>
    </p:spTree>
    <p:extLst>
      <p:ext uri="{BB962C8B-B14F-4D97-AF65-F5344CB8AC3E}">
        <p14:creationId xmlns:p14="http://schemas.microsoft.com/office/powerpoint/2010/main" val="412607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1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1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1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1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06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206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06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0"/>
                                        <p:tgtEl>
                                          <p:spTgt spid="206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206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000"/>
                                        <p:tgtEl>
                                          <p:spTgt spid="206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206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000"/>
                                        <p:tgtEl>
                                          <p:spTgt spid="206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206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0"/>
                                        <p:tgtEl>
                                          <p:spTgt spid="206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206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1333" grpId="0" animBg="1"/>
      <p:bldP spid="2061334" grpId="0" animBg="1"/>
      <p:bldP spid="2061335" grpId="0" animBg="1"/>
      <p:bldP spid="2061336" grpId="0" animBg="1"/>
      <p:bldP spid="2061337" grpId="0" animBg="1"/>
      <p:bldP spid="2061338" grpId="0" animBg="1"/>
      <p:bldP spid="2061339" grpId="0" animBg="1"/>
      <p:bldP spid="2061340" grpId="0" animBg="1"/>
      <p:bldP spid="2061341" grpId="0" animBg="1"/>
      <p:bldP spid="2061342" grpId="0" animBg="1"/>
      <p:bldP spid="206134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DMA</a:t>
            </a:r>
            <a:r>
              <a:rPr lang="zh-CN" altLang="en-US"/>
              <a:t>方式</a:t>
            </a:r>
          </a:p>
        </p:txBody>
      </p:sp>
      <p:sp>
        <p:nvSpPr>
          <p:cNvPr id="7885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DMA</a:t>
            </a:r>
            <a:r>
              <a:rPr lang="zh-CN" altLang="en-US"/>
              <a:t>基本概念</a:t>
            </a:r>
          </a:p>
          <a:p>
            <a:pPr eaLnBrk="1" hangingPunct="1"/>
            <a:r>
              <a:rPr lang="en-US" altLang="zh-CN"/>
              <a:t>DMA</a:t>
            </a:r>
            <a:r>
              <a:rPr lang="zh-CN" altLang="en-US"/>
              <a:t>传输方式</a:t>
            </a:r>
          </a:p>
          <a:p>
            <a:pPr eaLnBrk="1" hangingPunct="1"/>
            <a:r>
              <a:rPr lang="zh-CN" altLang="en-US"/>
              <a:t>基本</a:t>
            </a:r>
            <a:r>
              <a:rPr lang="en-US" altLang="zh-CN"/>
              <a:t>DMA</a:t>
            </a:r>
            <a:r>
              <a:rPr lang="zh-CN" altLang="en-US"/>
              <a:t>控制器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6186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EF09C-09B0-4077-A83A-1637471C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2B9864-E66F-4D5D-AE15-B089AE632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中断方式</a:t>
            </a:r>
            <a:endParaRPr lang="en-US" altLang="zh-CN" dirty="0"/>
          </a:p>
          <a:p>
            <a:pPr lvl="1"/>
            <a:r>
              <a:rPr lang="zh-CN" altLang="en-US" sz="2000" dirty="0"/>
              <a:t>传送一个数据执行一次中断服务子程序（几十条指令）</a:t>
            </a:r>
            <a:endParaRPr lang="en-US" altLang="zh-CN" sz="2000" dirty="0"/>
          </a:p>
          <a:p>
            <a:pPr lvl="1"/>
            <a:r>
              <a:rPr lang="zh-CN" altLang="en-US" sz="2000" dirty="0"/>
              <a:t>效率低下，不适合于高速传输的系统。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zh-CN" altLang="en-US" sz="2000" dirty="0"/>
              <a:t>外设与主存间建立一个由硬件管理的数据通路</a:t>
            </a:r>
            <a:endParaRPr lang="en-US" altLang="zh-CN" sz="2000" dirty="0"/>
          </a:p>
          <a:p>
            <a:pPr lvl="1"/>
            <a:r>
              <a:rPr lang="en-US" altLang="zh-CN" sz="2000" dirty="0"/>
              <a:t>CPU</a:t>
            </a:r>
            <a:r>
              <a:rPr lang="zh-CN" altLang="en-US" sz="2000" dirty="0"/>
              <a:t>不介入外设与主存的数据传送操作</a:t>
            </a:r>
            <a:endParaRPr lang="en-US" altLang="zh-CN" sz="2000" dirty="0"/>
          </a:p>
          <a:p>
            <a:pPr lvl="1"/>
            <a:r>
              <a:rPr lang="zh-CN" altLang="en-US" sz="2000" dirty="0"/>
              <a:t>减少</a:t>
            </a:r>
            <a:r>
              <a:rPr lang="en-US" altLang="zh-CN" sz="2000" dirty="0"/>
              <a:t>CPU</a:t>
            </a:r>
            <a:r>
              <a:rPr lang="zh-CN" altLang="en-US" sz="2000" dirty="0"/>
              <a:t>开销，提升效率</a:t>
            </a:r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AE27CEA-038A-4310-BD39-70E328631F5E}"/>
              </a:ext>
            </a:extLst>
          </p:cNvPr>
          <p:cNvGrpSpPr/>
          <p:nvPr/>
        </p:nvGrpSpPr>
        <p:grpSpPr>
          <a:xfrm>
            <a:off x="2870843" y="5211972"/>
            <a:ext cx="6947992" cy="1023728"/>
            <a:chOff x="3895725" y="8233092"/>
            <a:chExt cx="12420600" cy="1830070"/>
          </a:xfrm>
        </p:grpSpPr>
        <p:sp>
          <p:nvSpPr>
            <p:cNvPr id="5" name="直线 4">
              <a:extLst>
                <a:ext uri="{FF2B5EF4-FFF2-40B4-BE49-F238E27FC236}">
                  <a16:creationId xmlns:a16="http://schemas.microsoft.com/office/drawing/2014/main" id="{BEE4236F-7934-4555-9C40-5F0131FB3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5725" y="8233092"/>
              <a:ext cx="124206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3CE3A8D-CC72-4C0A-AD43-59B85D1EB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231" y="9300633"/>
              <a:ext cx="1830070" cy="76252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kern="0">
                  <a:solidFill>
                    <a:srgbClr val="000000"/>
                  </a:solidFill>
                  <a:latin typeface="+mn-ea"/>
                  <a:ea typeface="+mn-ea"/>
                </a:rPr>
                <a:t>CPU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66F61F2-4FB6-4FBE-B485-79F5C59F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5818" y="9300633"/>
              <a:ext cx="1830070" cy="762529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rgbClr val="000000"/>
                  </a:solidFill>
                  <a:latin typeface="+mn-ea"/>
                  <a:ea typeface="+mn-ea"/>
                </a:rPr>
                <a:t>主存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7BFE031-D4B1-442F-9CCD-B5608E549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2125" y="9300633"/>
              <a:ext cx="1830070" cy="76252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kern="0" dirty="0">
                  <a:solidFill>
                    <a:srgbClr val="000000"/>
                  </a:solidFill>
                  <a:latin typeface="+mn-ea"/>
                  <a:ea typeface="+mn-ea"/>
                </a:rPr>
                <a:t>DMA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2FCD5C6-E89C-4755-AA36-302467868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0525" y="9300633"/>
              <a:ext cx="1830070" cy="7625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kumimoji="1" lang="zh-CN" altLang="en-US" sz="2000" dirty="0">
                  <a:latin typeface="+mn-ea"/>
                  <a:ea typeface="+mn-ea"/>
                </a:rPr>
                <a:t>接口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4AB0D4A-C4C2-46BD-9AAC-DBFBE7D0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5610" y="9300633"/>
              <a:ext cx="1830070" cy="7625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kumimoji="1" lang="zh-CN" altLang="en-US" sz="2000" dirty="0">
                  <a:latin typeface="+mn-ea"/>
                  <a:ea typeface="+mn-ea"/>
                </a:rPr>
                <a:t>接口</a:t>
              </a:r>
            </a:p>
          </p:txBody>
        </p:sp>
        <p:sp>
          <p:nvSpPr>
            <p:cNvPr id="11" name="直线 10">
              <a:extLst>
                <a:ext uri="{FF2B5EF4-FFF2-40B4-BE49-F238E27FC236}">
                  <a16:creationId xmlns:a16="http://schemas.microsoft.com/office/drawing/2014/main" id="{2FA77B1C-9BFD-4561-8D99-558E1E8BD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266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2" name="直线 11">
              <a:extLst>
                <a:ext uri="{FF2B5EF4-FFF2-40B4-BE49-F238E27FC236}">
                  <a16:creationId xmlns:a16="http://schemas.microsoft.com/office/drawing/2014/main" id="{15ABD504-8EBA-496A-AEEE-78FC1ADFB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8347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3" name="直线 12">
              <a:extLst>
                <a:ext uri="{FF2B5EF4-FFF2-40B4-BE49-F238E27FC236}">
                  <a16:creationId xmlns:a16="http://schemas.microsoft.com/office/drawing/2014/main" id="{52AFF525-00CC-4B9C-952C-679D59D41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0325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4" name="直线 13">
              <a:extLst>
                <a:ext uri="{FF2B5EF4-FFF2-40B4-BE49-F238E27FC236}">
                  <a16:creationId xmlns:a16="http://schemas.microsoft.com/office/drawing/2014/main" id="{EF69B7FD-2338-4ED0-A852-065C4A7CD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3054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5" name="直线 14">
              <a:extLst>
                <a:ext uri="{FF2B5EF4-FFF2-40B4-BE49-F238E27FC236}">
                  <a16:creationId xmlns:a16="http://schemas.microsoft.com/office/drawing/2014/main" id="{17D21076-7AAA-4FF7-B734-5B0E91F28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20010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6" name="直线 15">
              <a:extLst>
                <a:ext uri="{FF2B5EF4-FFF2-40B4-BE49-F238E27FC236}">
                  <a16:creationId xmlns:a16="http://schemas.microsoft.com/office/drawing/2014/main" id="{A65FCAC9-DAAF-4CC1-AB30-4FA2279B6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5888" y="9605644"/>
              <a:ext cx="1216237" cy="3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547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内存争用</a:t>
            </a:r>
          </a:p>
        </p:txBody>
      </p:sp>
      <p:sp>
        <p:nvSpPr>
          <p:cNvPr id="8090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方式进行数据传送时</a:t>
            </a:r>
            <a:endParaRPr lang="en-US" altLang="zh-CN" dirty="0"/>
          </a:p>
          <a:p>
            <a:pPr lvl="1"/>
            <a:r>
              <a:rPr lang="en-US" altLang="zh-CN" sz="2400" dirty="0"/>
              <a:t>DMA</a:t>
            </a:r>
            <a:r>
              <a:rPr lang="zh-CN" altLang="en-US" sz="2400" dirty="0"/>
              <a:t>控制器直接访问内存</a:t>
            </a:r>
            <a:endParaRPr lang="en-US" altLang="zh-CN" sz="2400" dirty="0"/>
          </a:p>
          <a:p>
            <a:pPr lvl="1"/>
            <a:r>
              <a:rPr lang="en-US" altLang="zh-CN" sz="2400" dirty="0"/>
              <a:t>CPU</a:t>
            </a:r>
            <a:r>
              <a:rPr lang="zh-CN" altLang="en-US" sz="2400" dirty="0"/>
              <a:t>执行主程序   </a:t>
            </a:r>
            <a:r>
              <a:rPr lang="en-US" altLang="zh-CN" sz="2400" dirty="0"/>
              <a:t>(</a:t>
            </a:r>
            <a:r>
              <a:rPr lang="zh-CN" altLang="en-US" sz="2400" dirty="0"/>
              <a:t>需要访内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400" dirty="0"/>
              <a:t>主存使用权的冲突（资源冲突）</a:t>
            </a:r>
          </a:p>
          <a:p>
            <a:r>
              <a:rPr lang="zh-CN" altLang="en-US" dirty="0"/>
              <a:t>如何处理这种冲突？</a:t>
            </a:r>
          </a:p>
          <a:p>
            <a:pPr lvl="1"/>
            <a:r>
              <a:rPr lang="zh-CN" altLang="en-US" sz="2400" dirty="0"/>
              <a:t>停止</a:t>
            </a:r>
            <a:r>
              <a:rPr lang="en-US" altLang="zh-CN" sz="2400" dirty="0"/>
              <a:t>CPU</a:t>
            </a:r>
            <a:r>
              <a:rPr lang="zh-CN" altLang="en-US" sz="2400" dirty="0"/>
              <a:t>使用主存</a:t>
            </a:r>
          </a:p>
          <a:p>
            <a:pPr lvl="1"/>
            <a:r>
              <a:rPr lang="en-US" altLang="zh-CN" sz="2400" dirty="0"/>
              <a:t>DMA</a:t>
            </a:r>
            <a:r>
              <a:rPr lang="zh-CN" altLang="en-US" sz="2400" dirty="0"/>
              <a:t>与</a:t>
            </a:r>
            <a:r>
              <a:rPr lang="en-US" altLang="zh-CN" sz="2400" dirty="0"/>
              <a:t>CPU</a:t>
            </a:r>
            <a:r>
              <a:rPr lang="zh-CN" altLang="en-US" sz="2400" dirty="0"/>
              <a:t>交替使用主存</a:t>
            </a:r>
          </a:p>
          <a:p>
            <a:pPr lvl="1"/>
            <a:r>
              <a:rPr lang="zh-CN" altLang="en-US" sz="2400" dirty="0"/>
              <a:t>周期挪用法</a:t>
            </a:r>
          </a:p>
        </p:txBody>
      </p:sp>
    </p:spTree>
    <p:extLst>
      <p:ext uri="{BB962C8B-B14F-4D97-AF65-F5344CB8AC3E}">
        <p14:creationId xmlns:p14="http://schemas.microsoft.com/office/powerpoint/2010/main" val="630738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停止</a:t>
            </a:r>
            <a:r>
              <a:rPr lang="en-US" altLang="zh-CN"/>
              <a:t>CPU</a:t>
            </a:r>
            <a:r>
              <a:rPr lang="zh-CN" altLang="en-US"/>
              <a:t>使用主存</a:t>
            </a:r>
          </a:p>
        </p:txBody>
      </p:sp>
      <p:sp>
        <p:nvSpPr>
          <p:cNvPr id="8192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传送数据时，</a:t>
            </a:r>
            <a:r>
              <a:rPr lang="en-US" altLang="zh-CN" dirty="0"/>
              <a:t>CPU</a:t>
            </a:r>
            <a:r>
              <a:rPr lang="zh-CN" altLang="en-US" dirty="0"/>
              <a:t>停止使用主存</a:t>
            </a:r>
            <a:endParaRPr lang="en-US" altLang="zh-CN" dirty="0"/>
          </a:p>
          <a:p>
            <a:r>
              <a:rPr lang="zh-CN" altLang="en-US" dirty="0"/>
              <a:t>一批数据传送结束后，</a:t>
            </a:r>
            <a:r>
              <a:rPr lang="en-US" altLang="zh-CN" dirty="0"/>
              <a:t>DMA</a:t>
            </a:r>
            <a:r>
              <a:rPr lang="zh-CN" altLang="en-US" dirty="0"/>
              <a:t>再交还主存使用权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传送过程中，</a:t>
            </a:r>
            <a:r>
              <a:rPr lang="en-US" altLang="zh-CN" dirty="0"/>
              <a:t>CPU</a:t>
            </a:r>
            <a:r>
              <a:rPr lang="zh-CN" altLang="en-US" dirty="0"/>
              <a:t>处于等待状态</a:t>
            </a:r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6394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停止</a:t>
            </a:r>
            <a:r>
              <a:rPr lang="en-US" altLang="zh-CN"/>
              <a:t>CPU</a:t>
            </a:r>
            <a:r>
              <a:rPr lang="zh-CN" altLang="en-US"/>
              <a:t>访内</a:t>
            </a:r>
          </a:p>
        </p:txBody>
      </p:sp>
      <p:sp>
        <p:nvSpPr>
          <p:cNvPr id="82948" name="矩形 4"/>
          <p:cNvSpPr>
            <a:spLocks noChangeArrowheads="1"/>
          </p:cNvSpPr>
          <p:nvPr/>
        </p:nvSpPr>
        <p:spPr bwMode="auto">
          <a:xfrm>
            <a:off x="2341181" y="3762972"/>
            <a:ext cx="777240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100" dirty="0">
                <a:latin typeface="+mn-ea"/>
              </a:rPr>
              <a:t>1. DMA</a:t>
            </a:r>
            <a:r>
              <a:rPr lang="zh-CN" altLang="en-US" sz="2100" dirty="0">
                <a:latin typeface="+mn-ea"/>
              </a:rPr>
              <a:t>批量数据传输周期过长，</a:t>
            </a:r>
            <a:r>
              <a:rPr lang="en-US" altLang="zh-CN" sz="2100" dirty="0">
                <a:latin typeface="+mn-ea"/>
              </a:rPr>
              <a:t>CPU</a:t>
            </a:r>
            <a:r>
              <a:rPr lang="zh-CN" altLang="en-US" sz="2100" dirty="0">
                <a:latin typeface="+mn-ea"/>
              </a:rPr>
              <a:t>长期无法访内</a:t>
            </a:r>
            <a:r>
              <a:rPr lang="en-US" altLang="zh-CN" sz="2100" dirty="0">
                <a:latin typeface="+mn-ea"/>
              </a:rPr>
              <a:t>      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100" dirty="0">
                <a:latin typeface="+mn-ea"/>
              </a:rPr>
              <a:t>2. </a:t>
            </a:r>
            <a:r>
              <a:rPr lang="zh-CN" altLang="en-US" sz="2100" dirty="0">
                <a:latin typeface="+mn-ea"/>
              </a:rPr>
              <a:t>外设传送两个数据的时间间隔大于存储周期，内存未充分利用</a:t>
            </a:r>
          </a:p>
        </p:txBody>
      </p:sp>
      <p:sp>
        <p:nvSpPr>
          <p:cNvPr id="82949" name="直线 5"/>
          <p:cNvSpPr>
            <a:spLocks noChangeShapeType="1"/>
          </p:cNvSpPr>
          <p:nvPr/>
        </p:nvSpPr>
        <p:spPr bwMode="auto">
          <a:xfrm>
            <a:off x="3657600" y="1709639"/>
            <a:ext cx="5943600" cy="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0" name="直线 6"/>
          <p:cNvSpPr>
            <a:spLocks noChangeShapeType="1"/>
          </p:cNvSpPr>
          <p:nvPr/>
        </p:nvSpPr>
        <p:spPr bwMode="auto">
          <a:xfrm>
            <a:off x="3657600" y="2547839"/>
            <a:ext cx="18288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1" name="直线 7"/>
          <p:cNvSpPr>
            <a:spLocks noChangeShapeType="1"/>
          </p:cNvSpPr>
          <p:nvPr/>
        </p:nvSpPr>
        <p:spPr bwMode="auto">
          <a:xfrm>
            <a:off x="7467600" y="2547839"/>
            <a:ext cx="21336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2" name="直线 8"/>
          <p:cNvSpPr>
            <a:spLocks noChangeShapeType="1"/>
          </p:cNvSpPr>
          <p:nvPr/>
        </p:nvSpPr>
        <p:spPr bwMode="auto">
          <a:xfrm>
            <a:off x="5486400" y="3309839"/>
            <a:ext cx="1981200" cy="0"/>
          </a:xfrm>
          <a:prstGeom prst="line">
            <a:avLst/>
          </a:prstGeom>
          <a:noFill/>
          <a:ln w="3810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3" name="直线 9"/>
          <p:cNvSpPr>
            <a:spLocks noChangeShapeType="1"/>
          </p:cNvSpPr>
          <p:nvPr/>
        </p:nvSpPr>
        <p:spPr bwMode="auto">
          <a:xfrm>
            <a:off x="5486400" y="1557239"/>
            <a:ext cx="0" cy="19050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4" name="直线 10"/>
          <p:cNvSpPr>
            <a:spLocks noChangeShapeType="1"/>
          </p:cNvSpPr>
          <p:nvPr/>
        </p:nvSpPr>
        <p:spPr bwMode="auto">
          <a:xfrm>
            <a:off x="7467600" y="1557239"/>
            <a:ext cx="0" cy="19050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9" name="直线 12"/>
          <p:cNvSpPr>
            <a:spLocks noChangeShapeType="1"/>
          </p:cNvSpPr>
          <p:nvPr/>
        </p:nvSpPr>
        <p:spPr bwMode="auto">
          <a:xfrm>
            <a:off x="3431704" y="5488719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0" name="直线 13"/>
          <p:cNvSpPr>
            <a:spLocks noChangeShapeType="1"/>
          </p:cNvSpPr>
          <p:nvPr/>
        </p:nvSpPr>
        <p:spPr bwMode="auto">
          <a:xfrm>
            <a:off x="3431704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1" name="直线 14"/>
          <p:cNvSpPr>
            <a:spLocks noChangeShapeType="1"/>
          </p:cNvSpPr>
          <p:nvPr/>
        </p:nvSpPr>
        <p:spPr bwMode="auto">
          <a:xfrm>
            <a:off x="4269904" y="5336319"/>
            <a:ext cx="0" cy="68580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2" name="直线 15"/>
          <p:cNvSpPr>
            <a:spLocks noChangeShapeType="1"/>
          </p:cNvSpPr>
          <p:nvPr/>
        </p:nvSpPr>
        <p:spPr bwMode="auto">
          <a:xfrm>
            <a:off x="4969024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3" name="直线 16"/>
          <p:cNvSpPr>
            <a:spLocks noChangeShapeType="1"/>
          </p:cNvSpPr>
          <p:nvPr/>
        </p:nvSpPr>
        <p:spPr bwMode="auto">
          <a:xfrm>
            <a:off x="5883424" y="5336319"/>
            <a:ext cx="0" cy="68580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4" name="直线 17"/>
          <p:cNvSpPr>
            <a:spLocks noChangeShapeType="1"/>
          </p:cNvSpPr>
          <p:nvPr/>
        </p:nvSpPr>
        <p:spPr bwMode="auto">
          <a:xfrm>
            <a:off x="6616080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5" name="直线 18"/>
          <p:cNvSpPr>
            <a:spLocks noChangeShapeType="1"/>
          </p:cNvSpPr>
          <p:nvPr/>
        </p:nvSpPr>
        <p:spPr bwMode="auto">
          <a:xfrm>
            <a:off x="7454280" y="5336319"/>
            <a:ext cx="0" cy="68580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6" name="直线 19"/>
          <p:cNvSpPr>
            <a:spLocks noChangeShapeType="1"/>
          </p:cNvSpPr>
          <p:nvPr/>
        </p:nvSpPr>
        <p:spPr bwMode="auto">
          <a:xfrm>
            <a:off x="8258944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7" name="直线 20"/>
          <p:cNvSpPr>
            <a:spLocks noChangeShapeType="1"/>
          </p:cNvSpPr>
          <p:nvPr/>
        </p:nvSpPr>
        <p:spPr bwMode="auto">
          <a:xfrm>
            <a:off x="3431704" y="5869719"/>
            <a:ext cx="838200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8" name="直线 21"/>
          <p:cNvSpPr>
            <a:spLocks noChangeShapeType="1"/>
          </p:cNvSpPr>
          <p:nvPr/>
        </p:nvSpPr>
        <p:spPr bwMode="auto">
          <a:xfrm>
            <a:off x="5045224" y="5869719"/>
            <a:ext cx="838200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9" name="直线 22"/>
          <p:cNvSpPr>
            <a:spLocks noChangeShapeType="1"/>
          </p:cNvSpPr>
          <p:nvPr/>
        </p:nvSpPr>
        <p:spPr bwMode="auto">
          <a:xfrm>
            <a:off x="6616080" y="5869719"/>
            <a:ext cx="838200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6" name="矩形 23"/>
          <p:cNvSpPr>
            <a:spLocks noChangeArrowheads="1"/>
          </p:cNvSpPr>
          <p:nvPr/>
        </p:nvSpPr>
        <p:spPr bwMode="auto">
          <a:xfrm>
            <a:off x="2303964" y="1412777"/>
            <a:ext cx="141577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+mn-ea"/>
              </a:rPr>
              <a:t>内存工作</a:t>
            </a:r>
          </a:p>
        </p:txBody>
      </p:sp>
      <p:sp>
        <p:nvSpPr>
          <p:cNvPr id="82957" name="矩形 24"/>
          <p:cNvSpPr>
            <a:spLocks noChangeArrowheads="1"/>
          </p:cNvSpPr>
          <p:nvPr/>
        </p:nvSpPr>
        <p:spPr bwMode="auto">
          <a:xfrm>
            <a:off x="2279650" y="2133502"/>
            <a:ext cx="144783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+mn-ea"/>
              </a:rPr>
              <a:t>CPU</a:t>
            </a:r>
            <a:r>
              <a:rPr lang="zh-CN" altLang="en-US" sz="2400" b="1">
                <a:latin typeface="+mn-ea"/>
              </a:rPr>
              <a:t>访内</a:t>
            </a:r>
          </a:p>
        </p:txBody>
      </p:sp>
      <p:sp>
        <p:nvSpPr>
          <p:cNvPr id="82958" name="矩形 25"/>
          <p:cNvSpPr>
            <a:spLocks noChangeArrowheads="1"/>
          </p:cNvSpPr>
          <p:nvPr/>
        </p:nvSpPr>
        <p:spPr bwMode="auto">
          <a:xfrm>
            <a:off x="2279650" y="2924077"/>
            <a:ext cx="15905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+mn-ea"/>
              </a:rPr>
              <a:t>DMA</a:t>
            </a:r>
            <a:r>
              <a:rPr lang="zh-CN" altLang="en-US" sz="2400" b="1">
                <a:latin typeface="+mn-ea"/>
              </a:rPr>
              <a:t>访内</a:t>
            </a:r>
          </a:p>
        </p:txBody>
      </p:sp>
    </p:spTree>
    <p:extLst>
      <p:ext uri="{BB962C8B-B14F-4D97-AF65-F5344CB8AC3E}">
        <p14:creationId xmlns:p14="http://schemas.microsoft.com/office/powerpoint/2010/main" val="91812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外围设备的定时方式</a:t>
            </a:r>
          </a:p>
        </p:txBody>
      </p:sp>
      <p:sp>
        <p:nvSpPr>
          <p:cNvPr id="2867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外围设备种类繁多，不同设备在速度上差异甚远，信号格式也不尽相同，如何将不同速度的设备与高速运转的主机相连？如何同步</a:t>
            </a:r>
            <a:r>
              <a:rPr lang="en-US" altLang="zh-CN" dirty="0"/>
              <a:t>?</a:t>
            </a:r>
          </a:p>
          <a:p>
            <a:pPr eaLnBrk="1" hangingPunct="1"/>
            <a:r>
              <a:rPr lang="zh-CN" altLang="en-US" dirty="0"/>
              <a:t>输入输出设备与</a:t>
            </a:r>
            <a:r>
              <a:rPr lang="en-US" altLang="zh-CN" dirty="0"/>
              <a:t>CPU</a:t>
            </a:r>
            <a:r>
              <a:rPr lang="zh-CN" altLang="en-US" dirty="0"/>
              <a:t>交换数据的基本过程</a:t>
            </a:r>
          </a:p>
          <a:p>
            <a:pPr lvl="1" eaLnBrk="1" hangingPunct="1"/>
            <a:r>
              <a:rPr lang="zh-CN" altLang="en-US" sz="2400" dirty="0"/>
              <a:t>输入过程</a:t>
            </a:r>
          </a:p>
          <a:p>
            <a:pPr lvl="1" eaLnBrk="1" hangingPunct="1"/>
            <a:r>
              <a:rPr lang="zh-CN" altLang="en-US" sz="2400" dirty="0"/>
              <a:t>输出过程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8611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CE8B8-F8D1-4D33-91EC-64437A47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与</a:t>
            </a:r>
            <a:r>
              <a:rPr lang="en-US" altLang="zh-CN" dirty="0"/>
              <a:t>CPU</a:t>
            </a:r>
            <a:r>
              <a:rPr lang="zh-CN" altLang="en-US" dirty="0"/>
              <a:t>交替使用主存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197F0C-9CD7-4E21-AA13-A01AA2D8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</a:t>
            </a:r>
            <a:r>
              <a:rPr lang="en-US" altLang="zh-CN" dirty="0"/>
              <a:t>CPU</a:t>
            </a:r>
            <a:r>
              <a:rPr lang="zh-CN" altLang="en-US" dirty="0"/>
              <a:t>工作周期分成两段</a:t>
            </a:r>
          </a:p>
          <a:p>
            <a:pPr lvl="1"/>
            <a:r>
              <a:rPr lang="zh-CN" altLang="en-US" sz="2400" dirty="0"/>
              <a:t>一段用于 </a:t>
            </a:r>
            <a:r>
              <a:rPr lang="en-US" altLang="zh-CN" sz="2400" dirty="0"/>
              <a:t>DMA</a:t>
            </a:r>
            <a:r>
              <a:rPr lang="zh-CN" altLang="en-US" sz="2400" dirty="0"/>
              <a:t>访问主存</a:t>
            </a:r>
          </a:p>
          <a:p>
            <a:pPr lvl="1"/>
            <a:r>
              <a:rPr lang="zh-CN" altLang="en-US" sz="2400" dirty="0"/>
              <a:t>一段用于</a:t>
            </a:r>
            <a:r>
              <a:rPr lang="en-US" altLang="zh-CN" sz="2400" dirty="0"/>
              <a:t>CPU</a:t>
            </a:r>
            <a:r>
              <a:rPr lang="zh-CN" altLang="en-US" sz="2400" dirty="0"/>
              <a:t>访问主存</a:t>
            </a:r>
          </a:p>
          <a:p>
            <a:r>
              <a:rPr lang="zh-CN" altLang="en-US" dirty="0"/>
              <a:t>无主存使用权移交过程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直线 7">
            <a:extLst>
              <a:ext uri="{FF2B5EF4-FFF2-40B4-BE49-F238E27FC236}">
                <a16:creationId xmlns:a16="http://schemas.microsoft.com/office/drawing/2014/main" id="{D8EBD6AC-3303-49B1-88B8-78DC85FAB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5832" y="3543300"/>
            <a:ext cx="0" cy="2693988"/>
          </a:xfrm>
          <a:prstGeom prst="line">
            <a:avLst/>
          </a:prstGeom>
          <a:noFill/>
          <a:ln w="38100" cap="rnd">
            <a:solidFill>
              <a:srgbClr val="C0000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8">
            <a:extLst>
              <a:ext uri="{FF2B5EF4-FFF2-40B4-BE49-F238E27FC236}">
                <a16:creationId xmlns:a16="http://schemas.microsoft.com/office/drawing/2014/main" id="{BD485C10-B850-4D64-A2DB-79F20FC80D94}"/>
              </a:ext>
            </a:extLst>
          </p:cNvPr>
          <p:cNvGrpSpPr/>
          <p:nvPr/>
        </p:nvGrpSpPr>
        <p:grpSpPr bwMode="auto">
          <a:xfrm>
            <a:off x="3432723" y="3759492"/>
            <a:ext cx="5596974" cy="1974558"/>
            <a:chOff x="1247" y="2931"/>
            <a:chExt cx="3118" cy="1100"/>
          </a:xfrm>
        </p:grpSpPr>
        <p:sp>
          <p:nvSpPr>
            <p:cNvPr id="6" name="直线 9">
              <a:extLst>
                <a:ext uri="{FF2B5EF4-FFF2-40B4-BE49-F238E27FC236}">
                  <a16:creationId xmlns:a16="http://schemas.microsoft.com/office/drawing/2014/main" id="{2F4718E9-F579-4C86-93BB-AF596E372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3164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直线 10">
              <a:extLst>
                <a:ext uri="{FF2B5EF4-FFF2-40B4-BE49-F238E27FC236}">
                  <a16:creationId xmlns:a16="http://schemas.microsoft.com/office/drawing/2014/main" id="{D7D9C421-C342-4060-9C22-BC550B967E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5" y="3164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直线 11">
              <a:extLst>
                <a:ext uri="{FF2B5EF4-FFF2-40B4-BE49-F238E27FC236}">
                  <a16:creationId xmlns:a16="http://schemas.microsoft.com/office/drawing/2014/main" id="{CAEB3DD3-A991-41E3-A23D-753346CEF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2933"/>
              <a:ext cx="19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直线 12">
              <a:extLst>
                <a:ext uri="{FF2B5EF4-FFF2-40B4-BE49-F238E27FC236}">
                  <a16:creationId xmlns:a16="http://schemas.microsoft.com/office/drawing/2014/main" id="{46103D5B-BF59-452A-AF5D-17748FABEA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2933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直线 13">
              <a:extLst>
                <a:ext uri="{FF2B5EF4-FFF2-40B4-BE49-F238E27FC236}">
                  <a16:creationId xmlns:a16="http://schemas.microsoft.com/office/drawing/2014/main" id="{BF7BD953-D1FF-4929-9051-B576CD9F1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5" y="2933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线 14">
              <a:extLst>
                <a:ext uri="{FF2B5EF4-FFF2-40B4-BE49-F238E27FC236}">
                  <a16:creationId xmlns:a16="http://schemas.microsoft.com/office/drawing/2014/main" id="{0E11DA51-431C-4D4E-A88A-8C2BDD96D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3626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15">
              <a:extLst>
                <a:ext uri="{FF2B5EF4-FFF2-40B4-BE49-F238E27FC236}">
                  <a16:creationId xmlns:a16="http://schemas.microsoft.com/office/drawing/2014/main" id="{F5BB5114-E34C-4449-84E3-DA182E65E0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3395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直线 16">
              <a:extLst>
                <a:ext uri="{FF2B5EF4-FFF2-40B4-BE49-F238E27FC236}">
                  <a16:creationId xmlns:a16="http://schemas.microsoft.com/office/drawing/2014/main" id="{08502B54-BE60-4959-96B7-94CEFACE6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3395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直线 17">
              <a:extLst>
                <a:ext uri="{FF2B5EF4-FFF2-40B4-BE49-F238E27FC236}">
                  <a16:creationId xmlns:a16="http://schemas.microsoft.com/office/drawing/2014/main" id="{474BB0A2-124A-4A0E-8E16-9FC244924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3626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直线 18">
              <a:extLst>
                <a:ext uri="{FF2B5EF4-FFF2-40B4-BE49-F238E27FC236}">
                  <a16:creationId xmlns:a16="http://schemas.microsoft.com/office/drawing/2014/main" id="{A7505679-5754-43CA-9119-0FA2A1D9DC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3395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线 19">
              <a:extLst>
                <a:ext uri="{FF2B5EF4-FFF2-40B4-BE49-F238E27FC236}">
                  <a16:creationId xmlns:a16="http://schemas.microsoft.com/office/drawing/2014/main" id="{BC5575BF-7E16-4739-B40B-6E706C9AC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" y="3395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线 20">
              <a:extLst>
                <a:ext uri="{FF2B5EF4-FFF2-40B4-BE49-F238E27FC236}">
                  <a16:creationId xmlns:a16="http://schemas.microsoft.com/office/drawing/2014/main" id="{2E82385A-9D36-466E-A8FE-E4D5D0AB6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" y="3395"/>
              <a:ext cx="5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直线 21">
              <a:extLst>
                <a:ext uri="{FF2B5EF4-FFF2-40B4-BE49-F238E27FC236}">
                  <a16:creationId xmlns:a16="http://schemas.microsoft.com/office/drawing/2014/main" id="{4829E470-90A0-4A60-9E57-91C1367984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3800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直线 22">
              <a:extLst>
                <a:ext uri="{FF2B5EF4-FFF2-40B4-BE49-F238E27FC236}">
                  <a16:creationId xmlns:a16="http://schemas.microsoft.com/office/drawing/2014/main" id="{23F200AC-E6ED-49DF-A271-0AA4AD7E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4031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直线 23">
              <a:extLst>
                <a:ext uri="{FF2B5EF4-FFF2-40B4-BE49-F238E27FC236}">
                  <a16:creationId xmlns:a16="http://schemas.microsoft.com/office/drawing/2014/main" id="{A4528439-B7CC-4F5C-8A9E-653E6E7C4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3800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直线 24">
              <a:extLst>
                <a:ext uri="{FF2B5EF4-FFF2-40B4-BE49-F238E27FC236}">
                  <a16:creationId xmlns:a16="http://schemas.microsoft.com/office/drawing/2014/main" id="{884B6F7D-36E3-4473-8A53-3A7674831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" y="4031"/>
              <a:ext cx="5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直线 25">
              <a:extLst>
                <a:ext uri="{FF2B5EF4-FFF2-40B4-BE49-F238E27FC236}">
                  <a16:creationId xmlns:a16="http://schemas.microsoft.com/office/drawing/2014/main" id="{08008CD1-2453-4E32-8411-007FC420B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3800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直线 26">
              <a:extLst>
                <a:ext uri="{FF2B5EF4-FFF2-40B4-BE49-F238E27FC236}">
                  <a16:creationId xmlns:a16="http://schemas.microsoft.com/office/drawing/2014/main" id="{57EAD47D-5B5C-47B8-9E0E-C2DFBE33D9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3800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直线 27">
              <a:extLst>
                <a:ext uri="{FF2B5EF4-FFF2-40B4-BE49-F238E27FC236}">
                  <a16:creationId xmlns:a16="http://schemas.microsoft.com/office/drawing/2014/main" id="{27EBA09B-4BCE-4639-920B-80A789826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" y="3800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文本框 28">
              <a:extLst>
                <a:ext uri="{FF2B5EF4-FFF2-40B4-BE49-F238E27FC236}">
                  <a16:creationId xmlns:a16="http://schemas.microsoft.com/office/drawing/2014/main" id="{73DE3F32-5E76-4407-9846-677BA1795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" y="2931"/>
              <a:ext cx="7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CPU</a:t>
              </a:r>
              <a:r>
                <a:rPr kumimoji="1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周期</a:t>
              </a:r>
            </a:p>
          </p:txBody>
        </p:sp>
        <p:sp>
          <p:nvSpPr>
            <p:cNvPr id="26" name="文本框 29">
              <a:extLst>
                <a:ext uri="{FF2B5EF4-FFF2-40B4-BE49-F238E27FC236}">
                  <a16:creationId xmlns:a16="http://schemas.microsoft.com/office/drawing/2014/main" id="{B0253297-1A30-4346-A389-21894FF0C3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0" y="3365"/>
              <a:ext cx="8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DMA</a:t>
              </a:r>
              <a:r>
                <a:rPr kumimoji="1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访内</a:t>
              </a:r>
            </a:p>
          </p:txBody>
        </p:sp>
        <p:sp>
          <p:nvSpPr>
            <p:cNvPr id="27" name="文本框 30">
              <a:extLst>
                <a:ext uri="{FF2B5EF4-FFF2-40B4-BE49-F238E27FC236}">
                  <a16:creationId xmlns:a16="http://schemas.microsoft.com/office/drawing/2014/main" id="{F82A1B9F-8946-4A83-9E94-A56473AB8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" y="3759"/>
              <a:ext cx="7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CPU</a:t>
              </a:r>
              <a:r>
                <a:rPr kumimoji="1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访内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787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44985-DDFB-4E78-91BB-69BB232B2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周期挪用法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74864-0746-4E84-A70C-D32C10B87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3366477"/>
          </a:xfrm>
        </p:spPr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要求访问主存时，</a:t>
            </a:r>
            <a:r>
              <a:rPr lang="en-US" altLang="zh-CN" dirty="0"/>
              <a:t>CPU</a:t>
            </a:r>
            <a:r>
              <a:rPr lang="zh-CN" altLang="en-US" dirty="0"/>
              <a:t>暂停</a:t>
            </a:r>
            <a:r>
              <a:rPr lang="zh-CN" altLang="en-US" b="1" dirty="0">
                <a:solidFill>
                  <a:srgbClr val="3333CC"/>
                </a:solidFill>
              </a:rPr>
              <a:t>一个或多个存储周期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149C99"/>
                </a:solidFill>
              </a:rPr>
              <a:t>一个数据</a:t>
            </a:r>
            <a:r>
              <a:rPr lang="zh-CN" altLang="en-US" dirty="0"/>
              <a:t>传送结束后，</a:t>
            </a:r>
            <a:r>
              <a:rPr lang="en-US" altLang="zh-CN" dirty="0"/>
              <a:t>CPU</a:t>
            </a:r>
            <a:r>
              <a:rPr lang="zh-CN" altLang="en-US" dirty="0"/>
              <a:t>继续运行。</a:t>
            </a:r>
          </a:p>
          <a:p>
            <a:r>
              <a:rPr lang="en-US" altLang="zh-CN" dirty="0"/>
              <a:t>CPU</a:t>
            </a:r>
            <a:r>
              <a:rPr lang="zh-CN" altLang="en-US" dirty="0"/>
              <a:t>现场没有变动，仅延缓了指令的执行</a:t>
            </a:r>
            <a:endParaRPr lang="en-US" altLang="zh-CN" dirty="0"/>
          </a:p>
          <a:p>
            <a:pPr lvl="1"/>
            <a:r>
              <a:rPr lang="zh-CN" altLang="en-US" b="1" u="sng" dirty="0">
                <a:solidFill>
                  <a:srgbClr val="FF3300"/>
                </a:solidFill>
              </a:rPr>
              <a:t>周期挪用</a:t>
            </a:r>
            <a:r>
              <a:rPr lang="zh-CN" altLang="en-US" dirty="0"/>
              <a:t>，或称</a:t>
            </a:r>
            <a:r>
              <a:rPr lang="zh-CN" altLang="en-US" b="1" u="sng" dirty="0">
                <a:solidFill>
                  <a:srgbClr val="FF3300"/>
                </a:solidFill>
              </a:rPr>
              <a:t>周期窃取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如发生访存冲突，则</a:t>
            </a:r>
            <a:r>
              <a:rPr lang="en-US" altLang="zh-CN" dirty="0"/>
              <a:t>DMA</a:t>
            </a:r>
            <a:r>
              <a:rPr lang="zh-CN" altLang="en-US" dirty="0"/>
              <a:t>优先访问。</a:t>
            </a:r>
          </a:p>
          <a:p>
            <a:endParaRPr lang="zh-CN" altLang="en-US" dirty="0"/>
          </a:p>
        </p:txBody>
      </p:sp>
      <p:grpSp>
        <p:nvGrpSpPr>
          <p:cNvPr id="4" name="组合 6">
            <a:extLst>
              <a:ext uri="{FF2B5EF4-FFF2-40B4-BE49-F238E27FC236}">
                <a16:creationId xmlns:a16="http://schemas.microsoft.com/office/drawing/2014/main" id="{CD334DBD-33D5-488B-99D8-753B45E75314}"/>
              </a:ext>
            </a:extLst>
          </p:cNvPr>
          <p:cNvGrpSpPr/>
          <p:nvPr/>
        </p:nvGrpSpPr>
        <p:grpSpPr bwMode="auto">
          <a:xfrm>
            <a:off x="3129022" y="4254500"/>
            <a:ext cx="5791200" cy="2198687"/>
            <a:chOff x="1182" y="2862"/>
            <a:chExt cx="3648" cy="1385"/>
          </a:xfrm>
        </p:grpSpPr>
        <p:sp>
          <p:nvSpPr>
            <p:cNvPr id="5" name="直线 7">
              <a:extLst>
                <a:ext uri="{FF2B5EF4-FFF2-40B4-BE49-F238E27FC236}">
                  <a16:creationId xmlns:a16="http://schemas.microsoft.com/office/drawing/2014/main" id="{9F32673E-AC50-4A14-8AEE-25EF9370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3124"/>
              <a:ext cx="3648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线 8">
              <a:extLst>
                <a:ext uri="{FF2B5EF4-FFF2-40B4-BE49-F238E27FC236}">
                  <a16:creationId xmlns:a16="http://schemas.microsoft.com/office/drawing/2014/main" id="{22390756-79E6-40CF-8367-23EF6C89E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直线 9">
              <a:extLst>
                <a:ext uri="{FF2B5EF4-FFF2-40B4-BE49-F238E27FC236}">
                  <a16:creationId xmlns:a16="http://schemas.microsoft.com/office/drawing/2014/main" id="{06D2BB5D-06F7-4F5B-9D8D-2067375C5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直线 10">
              <a:extLst>
                <a:ext uri="{FF2B5EF4-FFF2-40B4-BE49-F238E27FC236}">
                  <a16:creationId xmlns:a16="http://schemas.microsoft.com/office/drawing/2014/main" id="{EE8E73BA-BCEA-4D7F-8327-6C00B04531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直线 11">
              <a:extLst>
                <a:ext uri="{FF2B5EF4-FFF2-40B4-BE49-F238E27FC236}">
                  <a16:creationId xmlns:a16="http://schemas.microsoft.com/office/drawing/2014/main" id="{E7636794-D957-4252-ABB5-97CE220DD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直线 12">
              <a:extLst>
                <a:ext uri="{FF2B5EF4-FFF2-40B4-BE49-F238E27FC236}">
                  <a16:creationId xmlns:a16="http://schemas.microsoft.com/office/drawing/2014/main" id="{933BBD72-96CF-4A20-8870-882B1F7692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线 13">
              <a:extLst>
                <a:ext uri="{FF2B5EF4-FFF2-40B4-BE49-F238E27FC236}">
                  <a16:creationId xmlns:a16="http://schemas.microsoft.com/office/drawing/2014/main" id="{946BB157-F234-4318-ABF9-A67BD8687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3652"/>
              <a:ext cx="18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14">
              <a:extLst>
                <a:ext uri="{FF2B5EF4-FFF2-40B4-BE49-F238E27FC236}">
                  <a16:creationId xmlns:a16="http://schemas.microsoft.com/office/drawing/2014/main" id="{1A973A73-4E65-4C45-8609-5C354EC0D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4" y="365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直线 15">
              <a:extLst>
                <a:ext uri="{FF2B5EF4-FFF2-40B4-BE49-F238E27FC236}">
                  <a16:creationId xmlns:a16="http://schemas.microsoft.com/office/drawing/2014/main" id="{ECCC8114-7DA8-4B9B-8BA9-07F6E05AB5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3412"/>
              <a:ext cx="720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直线 16">
              <a:extLst>
                <a:ext uri="{FF2B5EF4-FFF2-40B4-BE49-F238E27FC236}">
                  <a16:creationId xmlns:a16="http://schemas.microsoft.com/office/drawing/2014/main" id="{4C599BF2-926E-444F-8665-37E08C10CA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34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直线 17">
              <a:extLst>
                <a:ext uri="{FF2B5EF4-FFF2-40B4-BE49-F238E27FC236}">
                  <a16:creationId xmlns:a16="http://schemas.microsoft.com/office/drawing/2014/main" id="{F1CB8313-46B5-474F-8170-F52863E06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4" y="34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文本框 18">
              <a:extLst>
                <a:ext uri="{FF2B5EF4-FFF2-40B4-BE49-F238E27FC236}">
                  <a16:creationId xmlns:a16="http://schemas.microsoft.com/office/drawing/2014/main" id="{370A1EEC-B133-40EA-8D11-F8C6F4B12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6" y="2862"/>
              <a:ext cx="25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M1           M2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</a:t>
              </a:r>
              <a:r>
                <a:rPr kumimoji="1"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存储周期           </a:t>
              </a:r>
              <a:r>
                <a:rPr kumimoji="1"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M3</a:t>
              </a:r>
            </a:p>
          </p:txBody>
        </p:sp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D3917234-46CD-4F1A-9C16-42047A8A82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2" y="3421"/>
              <a:ext cx="490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DMA</a:t>
              </a:r>
            </a:p>
            <a:p>
              <a:pPr algn="l" eaLnBrk="1" hangingPunct="1"/>
              <a:r>
                <a:rPr kumimoji="1"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挪用</a:t>
              </a:r>
            </a:p>
            <a:p>
              <a:pPr algn="l" eaLnBrk="1" hangingPunct="1"/>
              <a:r>
                <a:rPr kumimoji="1"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传送</a:t>
              </a:r>
            </a:p>
            <a:p>
              <a:pPr algn="l" eaLnBrk="1" hangingPunct="1"/>
              <a:r>
                <a:rPr kumimoji="1"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</a:p>
          </p:txBody>
        </p:sp>
        <p:sp>
          <p:nvSpPr>
            <p:cNvPr id="18" name="直线 20">
              <a:extLst>
                <a:ext uri="{FF2B5EF4-FFF2-40B4-BE49-F238E27FC236}">
                  <a16:creationId xmlns:a16="http://schemas.microsoft.com/office/drawing/2014/main" id="{A2B80350-9078-452A-A067-8D67BFE95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0" y="3412"/>
              <a:ext cx="1824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文本框 21">
              <a:extLst>
                <a:ext uri="{FF2B5EF4-FFF2-40B4-BE49-F238E27FC236}">
                  <a16:creationId xmlns:a16="http://schemas.microsoft.com/office/drawing/2014/main" id="{68C382E9-58D6-47B9-A6C7-AF70036C2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2" y="3940"/>
              <a:ext cx="1104" cy="237"/>
            </a:xfrm>
            <a:prstGeom prst="rect">
              <a:avLst/>
            </a:prstGeom>
            <a:noFill/>
            <a:ln w="9525">
              <a:solidFill>
                <a:srgbClr val="996633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zh-CN" altLang="en-US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外设准备数据</a:t>
              </a:r>
            </a:p>
          </p:txBody>
        </p:sp>
        <p:sp>
          <p:nvSpPr>
            <p:cNvPr id="20" name="直线 22">
              <a:extLst>
                <a:ext uri="{FF2B5EF4-FFF2-40B4-BE49-F238E27FC236}">
                  <a16:creationId xmlns:a16="http://schemas.microsoft.com/office/drawing/2014/main" id="{6FCCD479-1D49-4782-AB38-AD19780E9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4" y="3412"/>
              <a:ext cx="288" cy="528"/>
            </a:xfrm>
            <a:prstGeom prst="line">
              <a:avLst/>
            </a:prstGeom>
            <a:noFill/>
            <a:ln w="9525">
              <a:solidFill>
                <a:srgbClr val="996633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8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主要操作过程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准备阶段 （</a:t>
            </a:r>
            <a:r>
              <a:rPr lang="en-US" altLang="zh-CN" dirty="0"/>
              <a:t>CPU</a:t>
            </a:r>
            <a:r>
              <a:rPr lang="zh-CN" altLang="en-US" dirty="0"/>
              <a:t>干预）</a:t>
            </a:r>
            <a:endParaRPr lang="en-US" altLang="zh-CN" dirty="0"/>
          </a:p>
          <a:p>
            <a:r>
              <a:rPr lang="zh-CN" altLang="en-US" dirty="0"/>
              <a:t>传送阶段</a:t>
            </a:r>
            <a:endParaRPr lang="en-US" altLang="zh-CN" dirty="0"/>
          </a:p>
          <a:p>
            <a:r>
              <a:rPr lang="zh-CN" altLang="en-US" dirty="0"/>
              <a:t>结束阶段 （</a:t>
            </a:r>
            <a:r>
              <a:rPr lang="en-US" altLang="zh-CN" dirty="0"/>
              <a:t>CPU</a:t>
            </a:r>
            <a:r>
              <a:rPr lang="zh-CN" altLang="en-US" dirty="0"/>
              <a:t>干预）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5014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主要操作过程（准备阶段）</a:t>
            </a:r>
          </a:p>
        </p:txBody>
      </p:sp>
      <p:sp>
        <p:nvSpPr>
          <p:cNvPr id="8602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主机通过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指令</a:t>
            </a:r>
            <a:r>
              <a:rPr lang="zh-CN" altLang="en-US" dirty="0"/>
              <a:t>向</a:t>
            </a:r>
            <a:r>
              <a:rPr lang="en-US" altLang="zh-CN" dirty="0"/>
              <a:t>DMA</a:t>
            </a:r>
            <a:r>
              <a:rPr lang="zh-CN" altLang="en-US" dirty="0"/>
              <a:t>接口发送必要的传送参数，并启动 </a:t>
            </a:r>
            <a:r>
              <a:rPr lang="en-US" altLang="zh-CN" dirty="0"/>
              <a:t>DMA</a:t>
            </a:r>
            <a:r>
              <a:rPr lang="zh-CN" altLang="en-US" dirty="0"/>
              <a:t>工作。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数据传送的方向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数据块在主存的首地址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数据在外设存储介质上的地址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数据的传送量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5994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主要操作过程（传送阶段）</a:t>
            </a:r>
          </a:p>
        </p:txBody>
      </p:sp>
      <p:sp>
        <p:nvSpPr>
          <p:cNvPr id="8704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</a:rPr>
              <a:t>宏观 </a:t>
            </a:r>
            <a:r>
              <a:rPr lang="en-US" altLang="zh-CN" dirty="0"/>
              <a:t>DMA</a:t>
            </a:r>
            <a:r>
              <a:rPr lang="zh-CN" altLang="en-US" dirty="0"/>
              <a:t>是连续传送一批数据</a:t>
            </a:r>
            <a:endParaRPr lang="en-US" altLang="zh-CN" sz="2000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</a:rPr>
              <a:t>微观 </a:t>
            </a:r>
            <a:r>
              <a:rPr lang="zh-CN" altLang="en-US" dirty="0"/>
              <a:t>每传送一个数据，发一次</a:t>
            </a:r>
            <a:r>
              <a:rPr lang="en-US" altLang="zh-CN" dirty="0"/>
              <a:t>DMA</a:t>
            </a:r>
            <a:r>
              <a:rPr lang="zh-CN" altLang="en-US" dirty="0"/>
              <a:t>请求，经历一个复杂的循环操作。</a:t>
            </a:r>
            <a:endParaRPr lang="en-US" altLang="zh-CN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cs typeface="+mn-cs"/>
              </a:rPr>
              <a:t>传输过程</a:t>
            </a:r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外设准备好数据，向主机发</a:t>
            </a:r>
            <a:r>
              <a:rPr lang="en-US" altLang="zh-CN" sz="2000" dirty="0"/>
              <a:t>DMA</a:t>
            </a:r>
            <a:r>
              <a:rPr lang="zh-CN" altLang="en-US" sz="2000" dirty="0"/>
              <a:t>请求</a:t>
            </a:r>
          </a:p>
          <a:p>
            <a:pPr lvl="1">
              <a:buFont typeface="+mj-lt"/>
              <a:buAutoNum type="arabicPeriod"/>
            </a:pPr>
            <a:r>
              <a:rPr lang="en-US" altLang="zh-CN" sz="2000" dirty="0"/>
              <a:t>CPU</a:t>
            </a:r>
            <a:r>
              <a:rPr lang="zh-CN" altLang="en-US" sz="2000" dirty="0"/>
              <a:t>在当前机器周期执行完毕后响应该请求</a:t>
            </a:r>
            <a:r>
              <a:rPr lang="en-US" altLang="zh-CN" sz="2000" dirty="0"/>
              <a:t>, </a:t>
            </a:r>
            <a:r>
              <a:rPr lang="zh-CN" altLang="en-US" sz="2000" dirty="0"/>
              <a:t>让出主存使用权；</a:t>
            </a:r>
            <a:r>
              <a:rPr lang="en-US" altLang="zh-CN" sz="2000" dirty="0"/>
              <a:t> (</a:t>
            </a:r>
            <a:r>
              <a:rPr lang="zh-CN" altLang="en-US" sz="2000" dirty="0"/>
              <a:t>周期挪用方式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pPr lvl="1">
              <a:buFont typeface="+mj-lt"/>
              <a:buAutoNum type="arabicPeriod"/>
            </a:pPr>
            <a:r>
              <a:rPr lang="en-US" altLang="zh-CN" sz="2000" dirty="0"/>
              <a:t>DMAC</a:t>
            </a:r>
            <a:r>
              <a:rPr lang="zh-CN" altLang="en-US" sz="2000" dirty="0"/>
              <a:t>挪用一个存储周期对主存进行访问</a:t>
            </a:r>
            <a:endParaRPr lang="en-US" altLang="zh-CN" sz="2000" dirty="0"/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周期挪用结束后，给</a:t>
            </a:r>
            <a:r>
              <a:rPr lang="en-US" altLang="zh-CN" sz="2000" dirty="0"/>
              <a:t>DMA</a:t>
            </a:r>
            <a:r>
              <a:rPr lang="zh-CN" altLang="en-US" sz="2000" dirty="0"/>
              <a:t>接口应答信号</a:t>
            </a:r>
          </a:p>
          <a:p>
            <a:pPr lvl="1">
              <a:buFont typeface="+mj-lt"/>
              <a:buAutoNum type="arabicPeriod"/>
            </a:pPr>
            <a:r>
              <a:rPr lang="en-US" altLang="zh-CN" sz="2000" dirty="0"/>
              <a:t>DMA</a:t>
            </a:r>
            <a:r>
              <a:rPr lang="zh-CN" altLang="en-US" sz="2000" dirty="0"/>
              <a:t>接口接到应答信号，撤除</a:t>
            </a:r>
            <a:r>
              <a:rPr lang="en-US" altLang="zh-CN" sz="2000" dirty="0"/>
              <a:t>DMA</a:t>
            </a:r>
            <a:r>
              <a:rPr lang="zh-CN" altLang="en-US" sz="2000" dirty="0"/>
              <a:t>请求，数据缓冲区地址指针加</a:t>
            </a:r>
            <a:r>
              <a:rPr lang="en-US" altLang="zh-CN" sz="2000" dirty="0"/>
              <a:t>1</a:t>
            </a:r>
            <a:r>
              <a:rPr lang="zh-CN" altLang="en-US" sz="2000" dirty="0"/>
              <a:t>，计数器减</a:t>
            </a:r>
            <a:r>
              <a:rPr lang="en-US" altLang="zh-CN" sz="2000" dirty="0"/>
              <a:t>1</a:t>
            </a:r>
            <a:endParaRPr lang="zh-CN" altLang="en-US" sz="2000" dirty="0"/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若传送完毕，则进入结束阶段；否则跳转到第</a:t>
            </a:r>
            <a:r>
              <a:rPr lang="en-US" altLang="zh-CN" sz="2000" dirty="0"/>
              <a:t>1</a:t>
            </a:r>
            <a:r>
              <a:rPr lang="zh-CN" altLang="en-US" sz="2000" dirty="0"/>
              <a:t>步</a:t>
            </a:r>
          </a:p>
        </p:txBody>
      </p:sp>
    </p:spTree>
    <p:extLst>
      <p:ext uri="{BB962C8B-B14F-4D97-AF65-F5344CB8AC3E}">
        <p14:creationId xmlns:p14="http://schemas.microsoft.com/office/powerpoint/2010/main" val="846612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主要操作过程（结束阶段）</a:t>
            </a:r>
          </a:p>
        </p:txBody>
      </p:sp>
      <p:sp>
        <p:nvSpPr>
          <p:cNvPr id="8806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在两种情况下都进入结束阶段。</a:t>
            </a:r>
          </a:p>
          <a:p>
            <a:pPr lvl="1"/>
            <a:r>
              <a:rPr lang="zh-CN" altLang="en-US" dirty="0"/>
              <a:t>正常结束，一批数据传送完毕</a:t>
            </a:r>
          </a:p>
          <a:p>
            <a:pPr lvl="1"/>
            <a:r>
              <a:rPr lang="zh-CN" altLang="en-US" dirty="0"/>
              <a:t>非正常结束，</a:t>
            </a:r>
            <a:r>
              <a:rPr lang="en-US" altLang="zh-CN" dirty="0"/>
              <a:t>DMA</a:t>
            </a:r>
            <a:r>
              <a:rPr lang="zh-CN" altLang="en-US" dirty="0"/>
              <a:t>故障</a:t>
            </a:r>
          </a:p>
          <a:p>
            <a:r>
              <a:rPr lang="zh-CN" altLang="en-US" dirty="0"/>
              <a:t>结束阶段</a:t>
            </a:r>
            <a:r>
              <a:rPr lang="en-US" altLang="zh-CN" dirty="0"/>
              <a:t>DMA</a:t>
            </a:r>
            <a:r>
              <a:rPr lang="zh-CN" altLang="en-US" dirty="0"/>
              <a:t>向主机发出中断请求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执行中断服务程序</a:t>
            </a:r>
            <a:endParaRPr lang="en-US" altLang="zh-CN" dirty="0"/>
          </a:p>
          <a:p>
            <a:pPr lvl="1"/>
            <a:r>
              <a:rPr lang="zh-CN" altLang="en-US" dirty="0"/>
              <a:t>查询</a:t>
            </a:r>
            <a:r>
              <a:rPr lang="en-US" altLang="zh-CN" dirty="0"/>
              <a:t>DMA</a:t>
            </a:r>
            <a:r>
              <a:rPr lang="zh-CN" altLang="en-US" dirty="0"/>
              <a:t>接口状态，根据状态进行不同处理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345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一个数据块的传送过程</a:t>
            </a:r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2077791" y="1724785"/>
            <a:ext cx="3871962" cy="3893539"/>
            <a:chOff x="588050" y="-285065"/>
            <a:chExt cx="7386968" cy="7428131"/>
          </a:xfrm>
        </p:grpSpPr>
        <p:sp>
          <p:nvSpPr>
            <p:cNvPr id="22" name="文本框 4"/>
            <p:cNvSpPr txBox="1">
              <a:spLocks noChangeArrowheads="1"/>
            </p:cNvSpPr>
            <p:nvPr/>
          </p:nvSpPr>
          <p:spPr bwMode="auto">
            <a:xfrm>
              <a:off x="921498" y="-285065"/>
              <a:ext cx="3024699" cy="762000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CN" sz="1600" dirty="0">
                  <a:latin typeface="+mn-ea"/>
                  <a:ea typeface="+mn-ea"/>
                </a:rPr>
                <a:t>DMA</a:t>
              </a:r>
              <a:r>
                <a:rPr lang="zh-CN" altLang="en-US" sz="1600" dirty="0">
                  <a:latin typeface="+mn-ea"/>
                  <a:ea typeface="+mn-ea"/>
                </a:rPr>
                <a:t>请求</a:t>
              </a:r>
            </a:p>
          </p:txBody>
        </p:sp>
        <p:sp>
          <p:nvSpPr>
            <p:cNvPr id="23" name="文本框 5"/>
            <p:cNvSpPr txBox="1">
              <a:spLocks noChangeArrowheads="1"/>
            </p:cNvSpPr>
            <p:nvPr/>
          </p:nvSpPr>
          <p:spPr bwMode="auto">
            <a:xfrm>
              <a:off x="921498" y="869165"/>
              <a:ext cx="3024699" cy="63665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CN" sz="1600" dirty="0">
                  <a:latin typeface="+mn-ea"/>
                  <a:ea typeface="+mn-ea"/>
                </a:rPr>
                <a:t>DMA</a:t>
              </a:r>
              <a:r>
                <a:rPr lang="zh-CN" altLang="en-US" sz="1600" dirty="0">
                  <a:latin typeface="+mn-ea"/>
                  <a:ea typeface="+mn-ea"/>
                </a:rPr>
                <a:t>响应</a:t>
              </a:r>
            </a:p>
          </p:txBody>
        </p:sp>
        <p:sp>
          <p:nvSpPr>
            <p:cNvPr id="24" name="文本框 7"/>
            <p:cNvSpPr txBox="1">
              <a:spLocks noChangeArrowheads="1"/>
            </p:cNvSpPr>
            <p:nvPr/>
          </p:nvSpPr>
          <p:spPr bwMode="auto">
            <a:xfrm>
              <a:off x="588050" y="3677335"/>
              <a:ext cx="3602950" cy="621671"/>
            </a:xfrm>
            <a:prstGeom prst="rect">
              <a:avLst/>
            </a:prstGeom>
            <a:solidFill>
              <a:srgbClr val="FF660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CN" sz="1600" dirty="0">
                  <a:latin typeface="+mn-ea"/>
                  <a:ea typeface="+mn-ea"/>
                </a:rPr>
                <a:t>  </a:t>
              </a:r>
              <a:r>
                <a:rPr lang="zh-CN" altLang="en-US" sz="1600" dirty="0">
                  <a:latin typeface="+mn-ea"/>
                  <a:ea typeface="+mn-ea"/>
                </a:rPr>
                <a:t>传送一个字</a:t>
              </a:r>
            </a:p>
          </p:txBody>
        </p:sp>
        <p:sp>
          <p:nvSpPr>
            <p:cNvPr id="26" name="文本框 11"/>
            <p:cNvSpPr txBox="1">
              <a:spLocks noChangeArrowheads="1"/>
            </p:cNvSpPr>
            <p:nvPr/>
          </p:nvSpPr>
          <p:spPr bwMode="auto">
            <a:xfrm>
              <a:off x="861501" y="6496735"/>
              <a:ext cx="3024699" cy="646331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CN" sz="1600" dirty="0">
                  <a:latin typeface="+mn-ea"/>
                  <a:ea typeface="+mn-ea"/>
                </a:rPr>
                <a:t>DMA</a:t>
              </a:r>
              <a:r>
                <a:rPr lang="zh-CN" altLang="en-US" sz="1400" dirty="0">
                  <a:latin typeface="+mn-ea"/>
                  <a:ea typeface="+mn-ea"/>
                </a:rPr>
                <a:t>结束</a:t>
              </a:r>
            </a:p>
          </p:txBody>
        </p:sp>
        <p:sp>
          <p:nvSpPr>
            <p:cNvPr id="27" name="直线 12"/>
            <p:cNvSpPr>
              <a:spLocks noChangeShapeType="1"/>
            </p:cNvSpPr>
            <p:nvPr/>
          </p:nvSpPr>
          <p:spPr bwMode="auto">
            <a:xfrm>
              <a:off x="2360773" y="489822"/>
              <a:ext cx="0" cy="379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28" name="直线 13"/>
            <p:cNvSpPr>
              <a:spLocks noChangeShapeType="1"/>
            </p:cNvSpPr>
            <p:nvPr/>
          </p:nvSpPr>
          <p:spPr bwMode="auto">
            <a:xfrm>
              <a:off x="2360773" y="3102260"/>
              <a:ext cx="0" cy="575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29" name="直线 14"/>
            <p:cNvSpPr>
              <a:spLocks noChangeShapeType="1"/>
            </p:cNvSpPr>
            <p:nvPr/>
          </p:nvSpPr>
          <p:spPr bwMode="auto">
            <a:xfrm>
              <a:off x="2360773" y="1546520"/>
              <a:ext cx="0" cy="835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30" name="直线 15"/>
            <p:cNvSpPr>
              <a:spLocks noChangeShapeType="1"/>
            </p:cNvSpPr>
            <p:nvPr/>
          </p:nvSpPr>
          <p:spPr bwMode="auto">
            <a:xfrm>
              <a:off x="2360773" y="4363135"/>
              <a:ext cx="0" cy="432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31" name="直线 16"/>
            <p:cNvSpPr>
              <a:spLocks noChangeShapeType="1"/>
            </p:cNvSpPr>
            <p:nvPr/>
          </p:nvSpPr>
          <p:spPr bwMode="auto">
            <a:xfrm>
              <a:off x="2360773" y="5963335"/>
              <a:ext cx="0" cy="5610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32" name="直线 17"/>
            <p:cNvSpPr>
              <a:spLocks noChangeShapeType="1"/>
            </p:cNvSpPr>
            <p:nvPr/>
          </p:nvSpPr>
          <p:spPr bwMode="auto">
            <a:xfrm>
              <a:off x="4223725" y="5429935"/>
              <a:ext cx="25069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33" name="直线 18"/>
            <p:cNvSpPr>
              <a:spLocks noChangeShapeType="1"/>
            </p:cNvSpPr>
            <p:nvPr/>
          </p:nvSpPr>
          <p:spPr bwMode="auto">
            <a:xfrm flipV="1">
              <a:off x="6738620" y="4191864"/>
              <a:ext cx="0" cy="12380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34" name="直线 19"/>
            <p:cNvSpPr>
              <a:spLocks noChangeShapeType="1"/>
            </p:cNvSpPr>
            <p:nvPr/>
          </p:nvSpPr>
          <p:spPr bwMode="auto">
            <a:xfrm flipV="1">
              <a:off x="6601242" y="1924736"/>
              <a:ext cx="0" cy="1185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35" name="直线 20"/>
            <p:cNvSpPr>
              <a:spLocks noChangeShapeType="1"/>
            </p:cNvSpPr>
            <p:nvPr/>
          </p:nvSpPr>
          <p:spPr bwMode="auto">
            <a:xfrm flipH="1">
              <a:off x="2360774" y="1924736"/>
              <a:ext cx="42404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36" name="文本框 21"/>
            <p:cNvSpPr txBox="1">
              <a:spLocks noChangeArrowheads="1"/>
            </p:cNvSpPr>
            <p:nvPr/>
          </p:nvSpPr>
          <p:spPr bwMode="auto">
            <a:xfrm>
              <a:off x="3942648" y="4881892"/>
              <a:ext cx="1010351" cy="587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400" dirty="0"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37" name="文本框 22"/>
            <p:cNvSpPr txBox="1">
              <a:spLocks noChangeArrowheads="1"/>
            </p:cNvSpPr>
            <p:nvPr/>
          </p:nvSpPr>
          <p:spPr bwMode="auto">
            <a:xfrm>
              <a:off x="2342449" y="5887136"/>
              <a:ext cx="1010351" cy="645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600">
                  <a:latin typeface="+mn-ea"/>
                  <a:ea typeface="+mn-ea"/>
                </a:rPr>
                <a:t>Y</a:t>
              </a:r>
            </a:p>
          </p:txBody>
        </p:sp>
        <p:sp>
          <p:nvSpPr>
            <p:cNvPr id="38" name="自选图形 8"/>
            <p:cNvSpPr>
              <a:spLocks noChangeArrowheads="1"/>
            </p:cNvSpPr>
            <p:nvPr/>
          </p:nvSpPr>
          <p:spPr bwMode="auto">
            <a:xfrm>
              <a:off x="588050" y="4820335"/>
              <a:ext cx="3602950" cy="1153326"/>
            </a:xfrm>
            <a:prstGeom prst="flowChartDecision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0" dirty="0">
                  <a:solidFill>
                    <a:srgbClr val="000000"/>
                  </a:solidFill>
                  <a:latin typeface="+mn-ea"/>
                  <a:ea typeface="+mn-ea"/>
                </a:rPr>
                <a:t>传送完</a:t>
              </a:r>
              <a:r>
                <a:rPr lang="en-US" altLang="zh-CN" sz="1600" kern="0" dirty="0">
                  <a:solidFill>
                    <a:srgbClr val="000000"/>
                  </a:solidFill>
                  <a:latin typeface="+mn-ea"/>
                  <a:ea typeface="+mn-ea"/>
                </a:rPr>
                <a:t>?</a:t>
              </a:r>
            </a:p>
          </p:txBody>
        </p:sp>
        <p:sp>
          <p:nvSpPr>
            <p:cNvPr id="39" name="文本框 10"/>
            <p:cNvSpPr txBox="1">
              <a:spLocks noChangeArrowheads="1"/>
            </p:cNvSpPr>
            <p:nvPr/>
          </p:nvSpPr>
          <p:spPr bwMode="auto">
            <a:xfrm>
              <a:off x="5486400" y="3047136"/>
              <a:ext cx="2488618" cy="120032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修改地址指针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字计数器</a:t>
              </a:r>
            </a:p>
          </p:txBody>
        </p:sp>
        <p:sp>
          <p:nvSpPr>
            <p:cNvPr id="40" name="文本框 6"/>
            <p:cNvSpPr txBox="1">
              <a:spLocks noChangeArrowheads="1"/>
            </p:cNvSpPr>
            <p:nvPr/>
          </p:nvSpPr>
          <p:spPr bwMode="auto">
            <a:xfrm>
              <a:off x="588050" y="2408097"/>
              <a:ext cx="3602950" cy="659638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+mn-ea"/>
                  <a:ea typeface="+mn-ea"/>
                </a:rPr>
                <a:t>发送内存地址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434485" y="1340768"/>
            <a:ext cx="3871962" cy="4324486"/>
            <a:chOff x="588050" y="-1107230"/>
            <a:chExt cx="7386968" cy="8250296"/>
          </a:xfrm>
        </p:grpSpPr>
        <p:sp>
          <p:nvSpPr>
            <p:cNvPr id="61" name="文本框 4"/>
            <p:cNvSpPr txBox="1">
              <a:spLocks noChangeArrowheads="1"/>
            </p:cNvSpPr>
            <p:nvPr/>
          </p:nvSpPr>
          <p:spPr bwMode="auto">
            <a:xfrm>
              <a:off x="921498" y="-285065"/>
              <a:ext cx="3024699" cy="762000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CN" sz="1600" dirty="0">
                  <a:latin typeface="+mn-ea"/>
                  <a:ea typeface="+mn-ea"/>
                </a:rPr>
                <a:t>DMA</a:t>
              </a:r>
              <a:r>
                <a:rPr lang="zh-CN" altLang="en-US" sz="1600" dirty="0">
                  <a:latin typeface="+mn-ea"/>
                  <a:ea typeface="+mn-ea"/>
                </a:rPr>
                <a:t>请求</a:t>
              </a:r>
            </a:p>
          </p:txBody>
        </p:sp>
        <p:sp>
          <p:nvSpPr>
            <p:cNvPr id="62" name="文本框 5"/>
            <p:cNvSpPr txBox="1">
              <a:spLocks noChangeArrowheads="1"/>
            </p:cNvSpPr>
            <p:nvPr/>
          </p:nvSpPr>
          <p:spPr bwMode="auto">
            <a:xfrm>
              <a:off x="921498" y="869165"/>
              <a:ext cx="3024699" cy="63665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CN" sz="1600" dirty="0">
                  <a:latin typeface="+mn-ea"/>
                  <a:ea typeface="+mn-ea"/>
                </a:rPr>
                <a:t>DMA</a:t>
              </a:r>
              <a:r>
                <a:rPr lang="zh-CN" altLang="en-US" sz="1600" dirty="0">
                  <a:latin typeface="+mn-ea"/>
                  <a:ea typeface="+mn-ea"/>
                </a:rPr>
                <a:t>响应</a:t>
              </a:r>
            </a:p>
          </p:txBody>
        </p:sp>
        <p:sp>
          <p:nvSpPr>
            <p:cNvPr id="63" name="文本框 7"/>
            <p:cNvSpPr txBox="1">
              <a:spLocks noChangeArrowheads="1"/>
            </p:cNvSpPr>
            <p:nvPr/>
          </p:nvSpPr>
          <p:spPr bwMode="auto">
            <a:xfrm>
              <a:off x="588050" y="3677335"/>
              <a:ext cx="3602950" cy="621671"/>
            </a:xfrm>
            <a:prstGeom prst="rect">
              <a:avLst/>
            </a:prstGeom>
            <a:solidFill>
              <a:srgbClr val="FF660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CN" sz="1600" dirty="0">
                  <a:latin typeface="+mn-ea"/>
                  <a:ea typeface="+mn-ea"/>
                </a:rPr>
                <a:t>  </a:t>
              </a:r>
              <a:r>
                <a:rPr lang="zh-CN" altLang="en-US" sz="1600" dirty="0">
                  <a:latin typeface="+mn-ea"/>
                  <a:ea typeface="+mn-ea"/>
                </a:rPr>
                <a:t>传送一个字</a:t>
              </a:r>
            </a:p>
          </p:txBody>
        </p:sp>
        <p:sp>
          <p:nvSpPr>
            <p:cNvPr id="64" name="文本框 11"/>
            <p:cNvSpPr txBox="1">
              <a:spLocks noChangeArrowheads="1"/>
            </p:cNvSpPr>
            <p:nvPr/>
          </p:nvSpPr>
          <p:spPr bwMode="auto">
            <a:xfrm>
              <a:off x="861501" y="6496735"/>
              <a:ext cx="3024699" cy="646331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altLang="zh-CN" sz="1600" dirty="0">
                  <a:latin typeface="+mn-ea"/>
                  <a:ea typeface="+mn-ea"/>
                </a:rPr>
                <a:t>DMA</a:t>
              </a:r>
              <a:r>
                <a:rPr lang="zh-CN" altLang="en-US" sz="1400" dirty="0">
                  <a:latin typeface="+mn-ea"/>
                  <a:ea typeface="+mn-ea"/>
                </a:rPr>
                <a:t>结束</a:t>
              </a:r>
            </a:p>
          </p:txBody>
        </p:sp>
        <p:sp>
          <p:nvSpPr>
            <p:cNvPr id="65" name="直线 12"/>
            <p:cNvSpPr>
              <a:spLocks noChangeShapeType="1"/>
            </p:cNvSpPr>
            <p:nvPr/>
          </p:nvSpPr>
          <p:spPr bwMode="auto">
            <a:xfrm>
              <a:off x="2360773" y="489822"/>
              <a:ext cx="0" cy="379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66" name="直线 13"/>
            <p:cNvSpPr>
              <a:spLocks noChangeShapeType="1"/>
            </p:cNvSpPr>
            <p:nvPr/>
          </p:nvSpPr>
          <p:spPr bwMode="auto">
            <a:xfrm>
              <a:off x="2360773" y="3102260"/>
              <a:ext cx="0" cy="575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67" name="直线 14"/>
            <p:cNvSpPr>
              <a:spLocks noChangeShapeType="1"/>
            </p:cNvSpPr>
            <p:nvPr/>
          </p:nvSpPr>
          <p:spPr bwMode="auto">
            <a:xfrm>
              <a:off x="2360773" y="1546520"/>
              <a:ext cx="0" cy="835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68" name="直线 15"/>
            <p:cNvSpPr>
              <a:spLocks noChangeShapeType="1"/>
            </p:cNvSpPr>
            <p:nvPr/>
          </p:nvSpPr>
          <p:spPr bwMode="auto">
            <a:xfrm>
              <a:off x="2360773" y="4363135"/>
              <a:ext cx="0" cy="432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69" name="直线 16"/>
            <p:cNvSpPr>
              <a:spLocks noChangeShapeType="1"/>
            </p:cNvSpPr>
            <p:nvPr/>
          </p:nvSpPr>
          <p:spPr bwMode="auto">
            <a:xfrm>
              <a:off x="2360773" y="5963335"/>
              <a:ext cx="0" cy="5610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70" name="直线 17"/>
            <p:cNvSpPr>
              <a:spLocks noChangeShapeType="1"/>
            </p:cNvSpPr>
            <p:nvPr/>
          </p:nvSpPr>
          <p:spPr bwMode="auto">
            <a:xfrm>
              <a:off x="4223725" y="5429935"/>
              <a:ext cx="25069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71" name="直线 18"/>
            <p:cNvSpPr>
              <a:spLocks noChangeShapeType="1"/>
            </p:cNvSpPr>
            <p:nvPr/>
          </p:nvSpPr>
          <p:spPr bwMode="auto">
            <a:xfrm flipV="1">
              <a:off x="6738620" y="4191864"/>
              <a:ext cx="0" cy="12380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72" name="直线 19"/>
            <p:cNvSpPr>
              <a:spLocks noChangeShapeType="1"/>
            </p:cNvSpPr>
            <p:nvPr/>
          </p:nvSpPr>
          <p:spPr bwMode="auto">
            <a:xfrm flipV="1">
              <a:off x="6601242" y="-834577"/>
              <a:ext cx="0" cy="39444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73" name="直线 20"/>
            <p:cNvSpPr>
              <a:spLocks noChangeShapeType="1"/>
            </p:cNvSpPr>
            <p:nvPr/>
          </p:nvSpPr>
          <p:spPr bwMode="auto">
            <a:xfrm flipH="1">
              <a:off x="2327587" y="-834575"/>
              <a:ext cx="42404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  <p:sp>
          <p:nvSpPr>
            <p:cNvPr id="74" name="文本框 21"/>
            <p:cNvSpPr txBox="1">
              <a:spLocks noChangeArrowheads="1"/>
            </p:cNvSpPr>
            <p:nvPr/>
          </p:nvSpPr>
          <p:spPr bwMode="auto">
            <a:xfrm>
              <a:off x="3942648" y="4881892"/>
              <a:ext cx="1010351" cy="587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400" dirty="0"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75" name="文本框 22"/>
            <p:cNvSpPr txBox="1">
              <a:spLocks noChangeArrowheads="1"/>
            </p:cNvSpPr>
            <p:nvPr/>
          </p:nvSpPr>
          <p:spPr bwMode="auto">
            <a:xfrm>
              <a:off x="2342449" y="5887136"/>
              <a:ext cx="1010351" cy="645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600">
                  <a:latin typeface="+mn-ea"/>
                  <a:ea typeface="+mn-ea"/>
                </a:rPr>
                <a:t>Y</a:t>
              </a:r>
            </a:p>
          </p:txBody>
        </p:sp>
        <p:sp>
          <p:nvSpPr>
            <p:cNvPr id="76" name="自选图形 8"/>
            <p:cNvSpPr>
              <a:spLocks noChangeArrowheads="1"/>
            </p:cNvSpPr>
            <p:nvPr/>
          </p:nvSpPr>
          <p:spPr bwMode="auto">
            <a:xfrm>
              <a:off x="588050" y="4820335"/>
              <a:ext cx="3602950" cy="1153326"/>
            </a:xfrm>
            <a:prstGeom prst="flowChartDecision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0" dirty="0">
                  <a:solidFill>
                    <a:srgbClr val="000000"/>
                  </a:solidFill>
                  <a:latin typeface="+mn-ea"/>
                  <a:ea typeface="+mn-ea"/>
                </a:rPr>
                <a:t>传送完</a:t>
              </a:r>
              <a:r>
                <a:rPr lang="en-US" altLang="zh-CN" sz="1600" kern="0" dirty="0">
                  <a:solidFill>
                    <a:srgbClr val="000000"/>
                  </a:solidFill>
                  <a:latin typeface="+mn-ea"/>
                  <a:ea typeface="+mn-ea"/>
                </a:rPr>
                <a:t>?</a:t>
              </a:r>
            </a:p>
          </p:txBody>
        </p:sp>
        <p:sp>
          <p:nvSpPr>
            <p:cNvPr id="77" name="文本框 10"/>
            <p:cNvSpPr txBox="1">
              <a:spLocks noChangeArrowheads="1"/>
            </p:cNvSpPr>
            <p:nvPr/>
          </p:nvSpPr>
          <p:spPr bwMode="auto">
            <a:xfrm>
              <a:off x="5486400" y="3047136"/>
              <a:ext cx="2488618" cy="120032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修改地址指针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algn="ctr"/>
              <a:r>
                <a:rPr lang="zh-CN" altLang="en-US" sz="1400" dirty="0">
                  <a:latin typeface="+mn-ea"/>
                  <a:ea typeface="+mn-ea"/>
                </a:rPr>
                <a:t>字计数器</a:t>
              </a:r>
            </a:p>
          </p:txBody>
        </p:sp>
        <p:sp>
          <p:nvSpPr>
            <p:cNvPr id="78" name="文本框 6"/>
            <p:cNvSpPr txBox="1">
              <a:spLocks noChangeArrowheads="1"/>
            </p:cNvSpPr>
            <p:nvPr/>
          </p:nvSpPr>
          <p:spPr bwMode="auto">
            <a:xfrm>
              <a:off x="588050" y="2408097"/>
              <a:ext cx="3602950" cy="659638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atin typeface="+mn-ea"/>
                  <a:ea typeface="+mn-ea"/>
                </a:rPr>
                <a:t>发送内存地址</a:t>
              </a:r>
            </a:p>
          </p:txBody>
        </p:sp>
        <p:sp>
          <p:nvSpPr>
            <p:cNvPr id="79" name="直线 12"/>
            <p:cNvSpPr>
              <a:spLocks noChangeShapeType="1"/>
            </p:cNvSpPr>
            <p:nvPr/>
          </p:nvSpPr>
          <p:spPr bwMode="auto">
            <a:xfrm>
              <a:off x="2327587" y="-1107230"/>
              <a:ext cx="14862" cy="822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4800">
                <a:latin typeface="+mn-ea"/>
                <a:ea typeface="+mn-ea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279576" y="580940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停止访内方式</a:t>
            </a:r>
          </a:p>
        </p:txBody>
      </p:sp>
      <p:sp>
        <p:nvSpPr>
          <p:cNvPr id="80" name="矩形 79"/>
          <p:cNvSpPr/>
          <p:nvPr/>
        </p:nvSpPr>
        <p:spPr>
          <a:xfrm>
            <a:off x="6670862" y="581854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n-ea"/>
              </a:rPr>
              <a:t>周期挪用方式</a:t>
            </a:r>
          </a:p>
        </p:txBody>
      </p:sp>
    </p:spTree>
    <p:extLst>
      <p:ext uri="{BB962C8B-B14F-4D97-AF65-F5344CB8AC3E}">
        <p14:creationId xmlns:p14="http://schemas.microsoft.com/office/powerpoint/2010/main" val="1747242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DMA</a:t>
            </a:r>
            <a:r>
              <a:rPr lang="zh-CN" altLang="en-US" dirty="0"/>
              <a:t>与程序中断的区别</a:t>
            </a:r>
          </a:p>
        </p:txBody>
      </p:sp>
      <p:sp>
        <p:nvSpPr>
          <p:cNvPr id="92164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中断通过</a:t>
            </a:r>
            <a:r>
              <a:rPr lang="zh-CN" altLang="en-US" sz="2400" dirty="0">
                <a:solidFill>
                  <a:srgbClr val="FF0000"/>
                </a:solidFill>
              </a:rPr>
              <a:t>程序传送数据</a:t>
            </a:r>
            <a:r>
              <a:rPr lang="zh-CN" altLang="en-US" sz="2400" dirty="0"/>
              <a:t>，</a:t>
            </a:r>
            <a:r>
              <a:rPr lang="en-US" altLang="zh-CN" sz="2400" dirty="0"/>
              <a:t>DMA</a:t>
            </a:r>
            <a:r>
              <a:rPr lang="zh-CN" altLang="en-US" sz="2400" dirty="0"/>
              <a:t>靠</a:t>
            </a:r>
            <a:r>
              <a:rPr lang="zh-CN" altLang="en-US" sz="2400" dirty="0">
                <a:solidFill>
                  <a:srgbClr val="FF0000"/>
                </a:solidFill>
              </a:rPr>
              <a:t>硬件来实现</a:t>
            </a:r>
            <a:r>
              <a:rPr lang="zh-CN" altLang="en-US" sz="2400" dirty="0"/>
              <a:t>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中断时机为</a:t>
            </a:r>
            <a:r>
              <a:rPr lang="zh-CN" altLang="en-US" sz="2400" dirty="0">
                <a:solidFill>
                  <a:srgbClr val="FF0000"/>
                </a:solidFill>
              </a:rPr>
              <a:t>两指令之间</a:t>
            </a:r>
            <a:r>
              <a:rPr lang="zh-CN" altLang="en-US" sz="2400" dirty="0"/>
              <a:t>，</a:t>
            </a:r>
            <a:r>
              <a:rPr lang="en-US" altLang="zh-CN" sz="2400" dirty="0"/>
              <a:t>DMA</a:t>
            </a:r>
            <a:r>
              <a:rPr lang="zh-CN" altLang="en-US" sz="2400" dirty="0"/>
              <a:t>响应时机为</a:t>
            </a:r>
            <a:r>
              <a:rPr lang="zh-CN" altLang="en-US" sz="2400" dirty="0">
                <a:solidFill>
                  <a:srgbClr val="FF0000"/>
                </a:solidFill>
              </a:rPr>
              <a:t>两存储周期之间</a:t>
            </a:r>
            <a:r>
              <a:rPr lang="zh-CN" altLang="en-US" sz="2400" dirty="0"/>
              <a:t>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中断不仅具有数据传送能力，还能处理异常事件。</a:t>
            </a:r>
            <a:r>
              <a:rPr lang="en-US" altLang="zh-CN" sz="2400" dirty="0"/>
              <a:t>DMA</a:t>
            </a:r>
            <a:r>
              <a:rPr lang="zh-CN" altLang="en-US" sz="2400" dirty="0"/>
              <a:t>只能进行数据传送。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DMA</a:t>
            </a:r>
            <a:r>
              <a:rPr lang="zh-CN" altLang="en-US" sz="2400" dirty="0"/>
              <a:t>仅挪用了一个存储周期，不改变</a:t>
            </a:r>
            <a:r>
              <a:rPr lang="en-US" altLang="zh-CN" sz="2400" dirty="0"/>
              <a:t>CPU</a:t>
            </a:r>
            <a:r>
              <a:rPr lang="zh-CN" altLang="en-US" sz="2400" dirty="0"/>
              <a:t>现场。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DMA</a:t>
            </a:r>
            <a:r>
              <a:rPr lang="zh-CN" altLang="en-US" sz="2400" dirty="0"/>
              <a:t>请求的优先权比中断请求高。</a:t>
            </a:r>
            <a:r>
              <a:rPr lang="en-US" altLang="zh-CN" sz="2400" dirty="0"/>
              <a:t>CPU</a:t>
            </a:r>
            <a:r>
              <a:rPr lang="zh-CN" altLang="en-US" sz="2400" dirty="0"/>
              <a:t>优先响应</a:t>
            </a:r>
            <a:r>
              <a:rPr lang="en-US" altLang="zh-CN" sz="2400" dirty="0"/>
              <a:t>DMA</a:t>
            </a:r>
            <a:r>
              <a:rPr lang="zh-CN" altLang="en-US" sz="2400" dirty="0"/>
              <a:t>请求，是为了避免</a:t>
            </a:r>
            <a:r>
              <a:rPr lang="en-US" altLang="zh-CN" sz="2400" dirty="0"/>
              <a:t>DMA</a:t>
            </a:r>
            <a:r>
              <a:rPr lang="zh-CN" altLang="en-US" sz="2400" dirty="0"/>
              <a:t>所连接的高速外设丢失数据。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DMA</a:t>
            </a:r>
            <a:r>
              <a:rPr lang="zh-CN" altLang="en-US" sz="2400" dirty="0"/>
              <a:t>利用了中断技术</a:t>
            </a:r>
          </a:p>
        </p:txBody>
      </p:sp>
    </p:spTree>
    <p:extLst>
      <p:ext uri="{BB962C8B-B14F-4D97-AF65-F5344CB8AC3E}">
        <p14:creationId xmlns:p14="http://schemas.microsoft.com/office/powerpoint/2010/main" val="1824236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C21D3-DDF0-42AD-AC65-FA083BDF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2D423-5B99-429D-980C-4F381EEF5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某计算机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/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/>
              <a:t>5</a:t>
            </a:r>
            <a:r>
              <a:rPr lang="zh-CN" altLang="en-US" sz="2400" dirty="0"/>
              <a:t>。假定某外设的数据传输率为</a:t>
            </a:r>
            <a:r>
              <a:rPr lang="en-US" altLang="zh-CN" sz="2400" dirty="0"/>
              <a:t>0.5MB/s,</a:t>
            </a:r>
            <a:r>
              <a:rPr lang="zh-CN" altLang="en-US" sz="2400" dirty="0"/>
              <a:t>采用中断方式与主机进行数据传送，以</a:t>
            </a:r>
            <a:r>
              <a:rPr lang="en-US" altLang="zh-CN" sz="2400" dirty="0"/>
              <a:t>32</a:t>
            </a:r>
            <a:r>
              <a:rPr lang="zh-CN" altLang="en-US" sz="2400" dirty="0"/>
              <a:t>位为传输单位，对应的中断服务程序包含</a:t>
            </a:r>
            <a:r>
              <a:rPr lang="en-US" altLang="zh-CN" sz="2400" dirty="0"/>
              <a:t>18</a:t>
            </a:r>
            <a:r>
              <a:rPr lang="zh-CN" altLang="en-US" sz="2400" dirty="0"/>
              <a:t>条指令，中断服务的其他开销相当于</a:t>
            </a:r>
            <a:r>
              <a:rPr lang="en-US" altLang="zh-CN" sz="2400" dirty="0"/>
              <a:t>2</a:t>
            </a:r>
            <a:r>
              <a:rPr lang="zh-CN" altLang="en-US" sz="2400" dirty="0"/>
              <a:t>条指令的执行时间。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200" dirty="0"/>
              <a:t>    （</a:t>
            </a:r>
            <a:r>
              <a:rPr lang="en-US" altLang="zh-CN" sz="2200" dirty="0"/>
              <a:t>1</a:t>
            </a:r>
            <a:r>
              <a:rPr lang="zh-CN" altLang="en-US" sz="2200" dirty="0"/>
              <a:t>）在中断方式下，</a:t>
            </a:r>
            <a:r>
              <a:rPr lang="en-US" altLang="zh-CN" sz="2200" dirty="0"/>
              <a:t>CPU</a:t>
            </a:r>
            <a:r>
              <a:rPr lang="zh-CN" altLang="en-US" sz="2200" dirty="0"/>
              <a:t>用于外设</a:t>
            </a:r>
            <a:r>
              <a:rPr lang="en-US" altLang="zh-CN" sz="2200" dirty="0"/>
              <a:t>I/O</a:t>
            </a:r>
            <a:r>
              <a:rPr lang="zh-CN" altLang="en-US" sz="2200" dirty="0"/>
              <a:t>的时间占整个</a:t>
            </a:r>
            <a:r>
              <a:rPr lang="en-US" altLang="zh-CN" sz="2200" dirty="0"/>
              <a:t>CPU</a:t>
            </a:r>
            <a:r>
              <a:rPr lang="zh-CN" altLang="en-US" sz="2200" dirty="0"/>
              <a:t>时间的百分比是多少？</a:t>
            </a:r>
            <a:endParaRPr lang="en-US" altLang="zh-CN" sz="2200" dirty="0"/>
          </a:p>
          <a:p>
            <a:pPr marL="0" indent="0">
              <a:buNone/>
            </a:pPr>
            <a:endParaRPr lang="en-US" altLang="zh-CN" sz="2200" dirty="0"/>
          </a:p>
          <a:p>
            <a:pPr marL="469900" lvl="1" indent="0"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传输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32bit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，需一次中断，</a:t>
            </a:r>
            <a:endParaRPr lang="en-US" altLang="zh-CN" dirty="0">
              <a:solidFill>
                <a:srgbClr val="3333FF"/>
              </a:solidFill>
              <a:latin typeface="+mn-ea"/>
              <a:ea typeface="+mn-ea"/>
            </a:endParaRPr>
          </a:p>
          <a:p>
            <a:pPr marL="469900" lvl="1" indent="0"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所需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CPU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开销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T</a:t>
            </a:r>
            <a:r>
              <a:rPr lang="en-US" altLang="zh-CN" baseline="-25000" dirty="0">
                <a:solidFill>
                  <a:srgbClr val="3333FF"/>
                </a:solidFill>
                <a:latin typeface="+mn-ea"/>
                <a:ea typeface="+mn-ea"/>
              </a:rPr>
              <a:t>I/O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18+2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）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×CPI×T=20×5/500MHz</a:t>
            </a:r>
          </a:p>
          <a:p>
            <a:pPr marL="469900" lvl="1" indent="0"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传输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32bit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，需要的总时间</a:t>
            </a:r>
            <a:r>
              <a:rPr lang="en-US" altLang="zh-CN" dirty="0" err="1">
                <a:solidFill>
                  <a:srgbClr val="3333FF"/>
                </a:solidFill>
                <a:latin typeface="+mn-ea"/>
                <a:ea typeface="+mn-ea"/>
              </a:rPr>
              <a:t>T</a:t>
            </a:r>
            <a:r>
              <a:rPr lang="en-US" altLang="zh-CN" baseline="-25000" dirty="0" err="1">
                <a:solidFill>
                  <a:srgbClr val="3333FF"/>
                </a:solidFill>
                <a:latin typeface="+mn-ea"/>
                <a:ea typeface="+mn-ea"/>
              </a:rPr>
              <a:t>total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=32/8/0.5MB/s</a:t>
            </a:r>
          </a:p>
          <a:p>
            <a:pPr marL="469900" lvl="1" indent="0">
              <a:buNone/>
            </a:pP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CPU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用于外设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I/O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时间占整个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CPU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时间比例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 T</a:t>
            </a:r>
            <a:r>
              <a:rPr lang="en-US" altLang="zh-CN" baseline="-25000" dirty="0">
                <a:solidFill>
                  <a:srgbClr val="3333FF"/>
                </a:solidFill>
                <a:latin typeface="+mn-ea"/>
                <a:ea typeface="+mn-ea"/>
              </a:rPr>
              <a:t>I/O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/</a:t>
            </a:r>
            <a:r>
              <a:rPr lang="en-US" altLang="zh-CN" dirty="0" err="1">
                <a:solidFill>
                  <a:srgbClr val="3333FF"/>
                </a:solidFill>
                <a:latin typeface="+mn-ea"/>
                <a:ea typeface="+mn-ea"/>
              </a:rPr>
              <a:t>T</a:t>
            </a:r>
            <a:r>
              <a:rPr lang="en-US" altLang="zh-CN" baseline="-25000" dirty="0" err="1">
                <a:solidFill>
                  <a:srgbClr val="3333FF"/>
                </a:solidFill>
                <a:latin typeface="+mn-ea"/>
                <a:ea typeface="+mn-ea"/>
              </a:rPr>
              <a:t>total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=2.5%</a:t>
            </a:r>
            <a:r>
              <a:rPr lang="zh-CN" altLang="en-US" sz="2000" dirty="0">
                <a:latin typeface="+mn-ea"/>
                <a:ea typeface="+mn-ea"/>
              </a:rPr>
              <a:t>  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036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C21D3-DDF0-42AD-AC65-FA083BDF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2D423-5B99-429D-980C-4F381EEF5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某计算机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/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/>
              <a:t>5</a:t>
            </a:r>
            <a:r>
              <a:rPr lang="zh-CN" altLang="en-US" sz="2400" dirty="0"/>
              <a:t>。假定某外设的数据传输率为</a:t>
            </a:r>
            <a:r>
              <a:rPr lang="en-US" altLang="zh-CN" sz="2400" dirty="0"/>
              <a:t>0.5MB/s,</a:t>
            </a:r>
            <a:r>
              <a:rPr lang="zh-CN" altLang="en-US" sz="2400" dirty="0"/>
              <a:t>采用中断方式与主机进行数据传送，以</a:t>
            </a:r>
            <a:r>
              <a:rPr lang="en-US" altLang="zh-CN" sz="2400" dirty="0"/>
              <a:t>32</a:t>
            </a:r>
            <a:r>
              <a:rPr lang="zh-CN" altLang="en-US" sz="2400" dirty="0"/>
              <a:t>位为传输单位，对应的中断服务程序包含</a:t>
            </a:r>
            <a:r>
              <a:rPr lang="en-US" altLang="zh-CN" sz="2400" dirty="0"/>
              <a:t>18</a:t>
            </a:r>
            <a:r>
              <a:rPr lang="zh-CN" altLang="en-US" sz="2400" dirty="0"/>
              <a:t>条指令，中断服务的其他开销相当于</a:t>
            </a:r>
            <a:r>
              <a:rPr lang="en-US" altLang="zh-CN" sz="2400" dirty="0"/>
              <a:t>2</a:t>
            </a:r>
            <a:r>
              <a:rPr lang="zh-CN" altLang="en-US" sz="2400" dirty="0"/>
              <a:t>条指令的执行时间。</a:t>
            </a:r>
            <a:endParaRPr lang="en-US" altLang="zh-CN" sz="2400" dirty="0"/>
          </a:p>
          <a:p>
            <a:r>
              <a:rPr lang="zh-CN" altLang="en-US" sz="2400" dirty="0"/>
              <a:t>当外设的数传率为</a:t>
            </a:r>
            <a:r>
              <a:rPr lang="en-US" altLang="zh-CN" sz="2400" dirty="0"/>
              <a:t>5MB/s</a:t>
            </a:r>
            <a:r>
              <a:rPr lang="zh-CN" altLang="en-US" sz="2400" dirty="0"/>
              <a:t>时，改用</a:t>
            </a:r>
            <a:r>
              <a:rPr lang="en-US" altLang="zh-CN" sz="2400" dirty="0"/>
              <a:t>DMA</a:t>
            </a:r>
            <a:r>
              <a:rPr lang="zh-CN" altLang="en-US" sz="2400" dirty="0"/>
              <a:t>方式。假定</a:t>
            </a:r>
            <a:r>
              <a:rPr lang="en-US" altLang="zh-CN" sz="2400" dirty="0"/>
              <a:t>DMA</a:t>
            </a:r>
            <a:r>
              <a:rPr lang="zh-CN" altLang="en-US" sz="2400" dirty="0"/>
              <a:t>传送块大小为</a:t>
            </a:r>
            <a:r>
              <a:rPr lang="en-US" altLang="zh-CN" sz="2400" dirty="0"/>
              <a:t>5000B</a:t>
            </a:r>
            <a:r>
              <a:rPr lang="zh-CN" altLang="en-US" sz="2400" dirty="0"/>
              <a:t>，且</a:t>
            </a:r>
            <a:r>
              <a:rPr lang="en-US" altLang="zh-CN" sz="2400" dirty="0"/>
              <a:t>DMA</a:t>
            </a:r>
            <a:r>
              <a:rPr lang="zh-CN" altLang="en-US" sz="2400" dirty="0"/>
              <a:t>预处理和后处理的总开销为</a:t>
            </a:r>
            <a:r>
              <a:rPr lang="en-US" altLang="zh-CN" sz="2400" dirty="0"/>
              <a:t>500</a:t>
            </a:r>
            <a:r>
              <a:rPr lang="zh-CN" altLang="en-US" sz="2400" dirty="0"/>
              <a:t>个时钟周期，则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</a:t>
            </a:r>
            <a:r>
              <a:rPr lang="en-US" altLang="zh-CN" sz="2400" dirty="0"/>
              <a:t>I/O</a:t>
            </a:r>
            <a:r>
              <a:rPr lang="zh-CN" altLang="en-US" sz="2400" dirty="0"/>
              <a:t>的时间占整个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时间的百分比是多少（假定</a:t>
            </a:r>
            <a:r>
              <a:rPr lang="en-US" altLang="zh-CN" sz="2400" dirty="0"/>
              <a:t>DMA</a:t>
            </a:r>
            <a:r>
              <a:rPr lang="zh-CN" altLang="en-US" sz="2400" dirty="0"/>
              <a:t>与</a:t>
            </a:r>
            <a:r>
              <a:rPr lang="en-US" altLang="zh-CN" sz="2400" dirty="0"/>
              <a:t>CPU</a:t>
            </a:r>
            <a:r>
              <a:rPr lang="zh-CN" altLang="en-US" sz="2400" dirty="0"/>
              <a:t>之间没有访存冲突）</a:t>
            </a:r>
            <a:endParaRPr lang="en-US" altLang="zh-CN" sz="2400" dirty="0"/>
          </a:p>
          <a:p>
            <a:pPr marL="469900" lvl="1" indent="0">
              <a:buNone/>
            </a:pP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DMA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传输阶段不需要占用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时间。</a:t>
            </a:r>
            <a:endParaRPr lang="en-US" altLang="zh-CN" sz="2200" dirty="0">
              <a:solidFill>
                <a:srgbClr val="3333FF"/>
              </a:solidFill>
              <a:latin typeface="+mj-ea"/>
              <a:ea typeface="+mj-ea"/>
            </a:endParaRPr>
          </a:p>
          <a:p>
            <a:pPr marL="469900" lvl="1" indent="0">
              <a:buNone/>
            </a:pP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传输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5000B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，需一次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DMA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，所需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开销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T</a:t>
            </a:r>
            <a:r>
              <a:rPr lang="en-US" altLang="zh-CN" sz="2200" baseline="-25000" dirty="0">
                <a:solidFill>
                  <a:srgbClr val="3333FF"/>
                </a:solidFill>
                <a:latin typeface="+mj-ea"/>
                <a:ea typeface="+mj-ea"/>
              </a:rPr>
              <a:t>IO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=500×T=500/500MHz</a:t>
            </a:r>
          </a:p>
          <a:p>
            <a:pPr marL="469900" lvl="1" indent="0">
              <a:buNone/>
            </a:pP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传输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5000B   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需要的总时间</a:t>
            </a:r>
            <a:r>
              <a:rPr lang="en-US" altLang="zh-CN" sz="2200" dirty="0" err="1">
                <a:solidFill>
                  <a:srgbClr val="3333FF"/>
                </a:solidFill>
                <a:latin typeface="+mj-ea"/>
                <a:ea typeface="+mj-ea"/>
              </a:rPr>
              <a:t>T</a:t>
            </a:r>
            <a:r>
              <a:rPr lang="en-US" altLang="zh-CN" sz="2200" baseline="-25000" dirty="0" err="1">
                <a:solidFill>
                  <a:srgbClr val="3333FF"/>
                </a:solidFill>
                <a:latin typeface="+mj-ea"/>
                <a:ea typeface="+mj-ea"/>
              </a:rPr>
              <a:t>total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=5000/5MB/s</a:t>
            </a:r>
          </a:p>
          <a:p>
            <a:pPr marL="469900" lvl="1" indent="0">
              <a:buNone/>
            </a:pP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用于外设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I/O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时间占整个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时间比例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 T</a:t>
            </a:r>
            <a:r>
              <a:rPr lang="en-US" altLang="zh-CN" sz="2200" baseline="-25000" dirty="0">
                <a:solidFill>
                  <a:srgbClr val="3333FF"/>
                </a:solidFill>
                <a:latin typeface="+mj-ea"/>
                <a:ea typeface="+mj-ea"/>
              </a:rPr>
              <a:t>IO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/</a:t>
            </a:r>
            <a:r>
              <a:rPr lang="en-US" altLang="zh-CN" sz="2200" dirty="0" err="1">
                <a:solidFill>
                  <a:srgbClr val="3333FF"/>
                </a:solidFill>
                <a:latin typeface="+mj-ea"/>
                <a:ea typeface="+mj-ea"/>
              </a:rPr>
              <a:t>T</a:t>
            </a:r>
            <a:r>
              <a:rPr lang="en-US" altLang="zh-CN" sz="2200" baseline="-25000" dirty="0" err="1">
                <a:solidFill>
                  <a:srgbClr val="3333FF"/>
                </a:solidFill>
                <a:latin typeface="+mj-ea"/>
                <a:ea typeface="+mj-ea"/>
              </a:rPr>
              <a:t>total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=0.1%</a:t>
            </a:r>
          </a:p>
          <a:p>
            <a:pPr marL="0" indent="0">
              <a:buNone/>
            </a:pPr>
            <a:endParaRPr lang="en-US" altLang="zh-CN" sz="2400" dirty="0">
              <a:solidFill>
                <a:srgbClr val="3333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3333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5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输入输出过程</a:t>
            </a:r>
          </a:p>
        </p:txBody>
      </p:sp>
      <p:sp>
        <p:nvSpPr>
          <p:cNvPr id="2970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输入过程</a:t>
            </a:r>
          </a:p>
          <a:p>
            <a:pPr lvl="1" eaLnBrk="1" hangingPunct="1"/>
            <a:r>
              <a:rPr lang="en-US" altLang="zh-CN" sz="2200" dirty="0"/>
              <a:t>CPU</a:t>
            </a:r>
            <a:r>
              <a:rPr lang="zh-CN" altLang="en-US" sz="2200" dirty="0"/>
              <a:t>将一个地址放在地址总线上，选择设备</a:t>
            </a:r>
          </a:p>
          <a:p>
            <a:pPr lvl="1" eaLnBrk="1" hangingPunct="1"/>
            <a:r>
              <a:rPr lang="en-US" altLang="zh-CN" sz="2200" dirty="0">
                <a:solidFill>
                  <a:srgbClr val="3333CC"/>
                </a:solidFill>
              </a:rPr>
              <a:t>CPU</a:t>
            </a:r>
            <a:r>
              <a:rPr lang="zh-CN" altLang="en-US" sz="2200" dirty="0">
                <a:solidFill>
                  <a:srgbClr val="3333CC"/>
                </a:solidFill>
              </a:rPr>
              <a:t>等候输入设备的数据成为有效</a:t>
            </a:r>
          </a:p>
          <a:p>
            <a:pPr lvl="1" eaLnBrk="1" hangingPunct="1"/>
            <a:r>
              <a:rPr lang="en-US" altLang="zh-CN" sz="2200" dirty="0"/>
              <a:t>CPU</a:t>
            </a:r>
            <a:r>
              <a:rPr lang="zh-CN" altLang="en-US" sz="2200" dirty="0"/>
              <a:t>从数据总线读入数据</a:t>
            </a:r>
          </a:p>
          <a:p>
            <a:pPr eaLnBrk="1" hangingPunct="1"/>
            <a:r>
              <a:rPr lang="zh-CN" altLang="en-US" dirty="0"/>
              <a:t>输出过程</a:t>
            </a:r>
          </a:p>
          <a:p>
            <a:pPr lvl="1" eaLnBrk="1" hangingPunct="1"/>
            <a:r>
              <a:rPr lang="en-US" altLang="zh-CN" sz="2200" dirty="0"/>
              <a:t>CPU</a:t>
            </a:r>
            <a:r>
              <a:rPr lang="zh-CN" altLang="en-US" sz="2200" dirty="0"/>
              <a:t>将一个地址放在地址总线上，选择设备</a:t>
            </a:r>
          </a:p>
          <a:p>
            <a:pPr lvl="1" eaLnBrk="1" hangingPunct="1"/>
            <a:r>
              <a:rPr lang="en-US" altLang="zh-CN" sz="2200" dirty="0"/>
              <a:t>CPU</a:t>
            </a:r>
            <a:r>
              <a:rPr lang="zh-CN" altLang="en-US" sz="2200" dirty="0"/>
              <a:t>把数据放在数据总线上；</a:t>
            </a:r>
          </a:p>
          <a:p>
            <a:pPr lvl="1" eaLnBrk="1" hangingPunct="1"/>
            <a:r>
              <a:rPr lang="zh-CN" altLang="en-US" sz="2200" dirty="0">
                <a:solidFill>
                  <a:srgbClr val="3333CC"/>
                </a:solidFill>
              </a:rPr>
              <a:t>输出设备认为数据有效，</a:t>
            </a:r>
            <a:r>
              <a:rPr lang="zh-CN" altLang="en-US" sz="2200" dirty="0"/>
              <a:t>取走数据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2040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DMA</a:t>
            </a:r>
            <a:r>
              <a:rPr lang="zh-CN" altLang="en-US"/>
              <a:t>控制器</a:t>
            </a:r>
          </a:p>
        </p:txBody>
      </p:sp>
      <p:pic>
        <p:nvPicPr>
          <p:cNvPr id="90123" name="图片 901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5061" y="1079362"/>
            <a:ext cx="9678024" cy="50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06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工作过程</a:t>
            </a:r>
          </a:p>
        </p:txBody>
      </p:sp>
      <p:sp>
        <p:nvSpPr>
          <p:cNvPr id="9114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设备准备好</a:t>
            </a:r>
            <a:r>
              <a:rPr lang="en-US" altLang="zh-CN" sz="2000" dirty="0"/>
              <a:t>,</a:t>
            </a:r>
            <a:r>
              <a:rPr lang="zh-CN" altLang="en-US" sz="2000" dirty="0"/>
              <a:t>发启动信号</a:t>
            </a:r>
            <a:r>
              <a:rPr lang="en-US" altLang="zh-CN" sz="2000" dirty="0"/>
              <a:t>,</a:t>
            </a:r>
            <a:r>
              <a:rPr lang="zh-CN" altLang="en-US" sz="2000" dirty="0"/>
              <a:t>数据→数据缓冲寄存器</a:t>
            </a:r>
            <a:r>
              <a:rPr lang="en-US" altLang="zh-CN" sz="20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置“</a:t>
            </a:r>
            <a:r>
              <a:rPr lang="en-US" altLang="zh-CN" sz="2000" dirty="0"/>
              <a:t>1”</a:t>
            </a:r>
            <a:r>
              <a:rPr lang="zh-CN" altLang="en-US" sz="2000" dirty="0"/>
              <a:t>请求标志</a:t>
            </a:r>
            <a:r>
              <a:rPr lang="en-US" altLang="zh-CN" sz="2000" dirty="0"/>
              <a:t>,</a:t>
            </a:r>
            <a:r>
              <a:rPr lang="zh-CN" altLang="en-US" sz="2000" dirty="0"/>
              <a:t>发</a:t>
            </a:r>
            <a:r>
              <a:rPr lang="en-US" altLang="zh-CN" sz="2000" dirty="0"/>
              <a:t>DMA</a:t>
            </a:r>
            <a:r>
              <a:rPr lang="zh-CN" altLang="en-US" sz="2000" dirty="0"/>
              <a:t>请求</a:t>
            </a:r>
            <a:r>
              <a:rPr lang="en-US" altLang="zh-CN" sz="20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控制逻辑向</a:t>
            </a:r>
            <a:r>
              <a:rPr lang="en-US" altLang="zh-CN" sz="2000" dirty="0"/>
              <a:t>CPU</a:t>
            </a:r>
            <a:r>
              <a:rPr lang="zh-CN" altLang="en-US" sz="2000" dirty="0"/>
              <a:t>发保持</a:t>
            </a:r>
            <a:r>
              <a:rPr lang="en-US" altLang="zh-CN" sz="2000" dirty="0"/>
              <a:t>HOLD</a:t>
            </a:r>
            <a:r>
              <a:rPr lang="zh-CN" altLang="en-US" sz="2000" dirty="0"/>
              <a:t>请求</a:t>
            </a:r>
            <a:r>
              <a:rPr lang="en-US" altLang="zh-CN" sz="20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CPU</a:t>
            </a:r>
            <a:r>
              <a:rPr lang="zh-CN" altLang="en-US" sz="2000" dirty="0"/>
              <a:t>响应后</a:t>
            </a:r>
            <a:r>
              <a:rPr lang="en-US" altLang="zh-CN" sz="2000" dirty="0"/>
              <a:t>,</a:t>
            </a:r>
            <a:r>
              <a:rPr lang="zh-CN" altLang="en-US" sz="2000" dirty="0"/>
              <a:t>向</a:t>
            </a:r>
            <a:r>
              <a:rPr lang="en-US" altLang="zh-CN" sz="2000" dirty="0"/>
              <a:t>DMA</a:t>
            </a:r>
            <a:r>
              <a:rPr lang="zh-CN" altLang="en-US" sz="2000" dirty="0"/>
              <a:t>控制器发</a:t>
            </a:r>
            <a:r>
              <a:rPr lang="en-US" altLang="zh-CN" sz="2000" dirty="0"/>
              <a:t>HLDA</a:t>
            </a:r>
            <a:r>
              <a:rPr lang="zh-CN" altLang="en-US" sz="2000" dirty="0"/>
              <a:t>响应</a:t>
            </a:r>
            <a:r>
              <a:rPr lang="en-US" altLang="zh-CN" sz="20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控制逻辑发</a:t>
            </a:r>
            <a:r>
              <a:rPr lang="en-US" altLang="zh-CN" sz="2000" dirty="0"/>
              <a:t>DMA</a:t>
            </a:r>
            <a:r>
              <a:rPr lang="zh-CN" altLang="en-US" sz="2000" dirty="0"/>
              <a:t>响应信号使请求标志复位为“</a:t>
            </a:r>
            <a:r>
              <a:rPr lang="en-US" altLang="zh-CN" sz="2000" dirty="0"/>
              <a:t>0”,</a:t>
            </a:r>
            <a:r>
              <a:rPr lang="zh-CN" altLang="en-US" sz="2000" dirty="0"/>
              <a:t>准备交换一个字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在系统总线中的</a:t>
            </a:r>
            <a:r>
              <a:rPr lang="en-US" altLang="zh-CN" sz="2000" dirty="0"/>
              <a:t>ABUS</a:t>
            </a:r>
            <a:r>
              <a:rPr lang="zh-CN" altLang="en-US" sz="2000" dirty="0"/>
              <a:t>上发内存地址</a:t>
            </a:r>
            <a:r>
              <a:rPr lang="en-US" altLang="zh-CN" sz="2000" dirty="0"/>
              <a:t>,DBUS</a:t>
            </a:r>
            <a:r>
              <a:rPr lang="zh-CN" altLang="en-US" sz="2000" dirty="0"/>
              <a:t>上发送数据</a:t>
            </a:r>
            <a:r>
              <a:rPr lang="en-US" altLang="zh-CN" sz="20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在写命令控制下</a:t>
            </a:r>
            <a:r>
              <a:rPr lang="en-US" altLang="zh-CN" sz="2000" dirty="0"/>
              <a:t>,</a:t>
            </a:r>
            <a:r>
              <a:rPr lang="zh-CN" altLang="en-US" sz="2000" dirty="0"/>
              <a:t>把数据写入指定地址</a:t>
            </a:r>
            <a:r>
              <a:rPr lang="en-US" altLang="zh-CN" sz="20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内存地址</a:t>
            </a:r>
            <a:r>
              <a:rPr lang="en-US" altLang="zh-CN" sz="2000" dirty="0"/>
              <a:t>+1,</a:t>
            </a:r>
            <a:r>
              <a:rPr lang="zh-CN" altLang="en-US" sz="2000" dirty="0"/>
              <a:t>字计数器－</a:t>
            </a:r>
            <a:r>
              <a:rPr lang="en-US" altLang="zh-CN" sz="2000" dirty="0"/>
              <a:t>1.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跳转到第一步传送第二个字</a:t>
            </a:r>
            <a:r>
              <a:rPr lang="en-US" altLang="zh-CN" sz="2000" dirty="0"/>
              <a:t>……..</a:t>
            </a:r>
            <a:r>
              <a:rPr lang="zh-CN" altLang="en-US" sz="2000" dirty="0"/>
              <a:t>直至字计数器为</a:t>
            </a:r>
            <a:r>
              <a:rPr lang="en-US" altLang="zh-CN" sz="2000" dirty="0"/>
              <a:t>0,DMA</a:t>
            </a:r>
            <a:r>
              <a:rPr lang="zh-CN" altLang="en-US" sz="2000" dirty="0"/>
              <a:t>结束。</a:t>
            </a:r>
          </a:p>
        </p:txBody>
      </p:sp>
    </p:spTree>
    <p:extLst>
      <p:ext uri="{BB962C8B-B14F-4D97-AF65-F5344CB8AC3E}">
        <p14:creationId xmlns:p14="http://schemas.microsoft.com/office/powerpoint/2010/main" val="4061707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通道方式</a:t>
            </a:r>
          </a:p>
        </p:txBody>
      </p:sp>
      <p:sp>
        <p:nvSpPr>
          <p:cNvPr id="9318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通道的功能</a:t>
            </a:r>
          </a:p>
          <a:p>
            <a:pPr eaLnBrk="1" hangingPunct="1"/>
            <a:r>
              <a:rPr lang="zh-CN" altLang="en-US"/>
              <a:t>通道类型</a:t>
            </a:r>
          </a:p>
          <a:p>
            <a:pPr eaLnBrk="1" hangingPunct="1"/>
            <a:r>
              <a:rPr lang="zh-CN" altLang="en-US"/>
              <a:t>通道结构的发展</a:t>
            </a:r>
          </a:p>
        </p:txBody>
      </p:sp>
    </p:spTree>
    <p:extLst>
      <p:ext uri="{BB962C8B-B14F-4D97-AF65-F5344CB8AC3E}">
        <p14:creationId xmlns:p14="http://schemas.microsoft.com/office/powerpoint/2010/main" val="3691922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通道方式</a:t>
            </a:r>
          </a:p>
        </p:txBody>
      </p:sp>
      <p:sp>
        <p:nvSpPr>
          <p:cNvPr id="9421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方式依赖硬件逻辑支持，随着设备数量的增加，</a:t>
            </a:r>
            <a:r>
              <a:rPr lang="en-US" altLang="zh-CN" dirty="0"/>
              <a:t>DMA</a:t>
            </a:r>
            <a:r>
              <a:rPr lang="zh-CN" altLang="en-US" dirty="0"/>
              <a:t>控制器增加，成本也相应增加。必须找出一种方法使</a:t>
            </a:r>
            <a:r>
              <a:rPr lang="en-US" altLang="zh-CN" dirty="0"/>
              <a:t>DMA</a:t>
            </a:r>
            <a:r>
              <a:rPr lang="zh-CN" altLang="en-US" dirty="0"/>
              <a:t>技术被更多的设备共享。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接口的起始准备仍需</a:t>
            </a:r>
            <a:r>
              <a:rPr lang="en-US" altLang="zh-CN" dirty="0"/>
              <a:t>CPU</a:t>
            </a:r>
            <a:r>
              <a:rPr lang="zh-CN" altLang="en-US" dirty="0"/>
              <a:t>执行一段程序完成。高速设备的信息是成批传送的，一批数据包含了相当多的数据块，每一数据块都要使</a:t>
            </a:r>
            <a:r>
              <a:rPr lang="en-US" altLang="zh-CN" dirty="0"/>
              <a:t>DMA</a:t>
            </a:r>
            <a:r>
              <a:rPr lang="zh-CN" altLang="en-US" dirty="0"/>
              <a:t>接口初始化。数据块连续频繁地传送，其占用</a:t>
            </a:r>
            <a:r>
              <a:rPr lang="en-US" altLang="zh-CN" dirty="0"/>
              <a:t>CPU</a:t>
            </a:r>
            <a:r>
              <a:rPr lang="zh-CN" altLang="en-US" dirty="0"/>
              <a:t>的时间就不可忽视了。</a:t>
            </a:r>
          </a:p>
        </p:txBody>
      </p:sp>
    </p:spTree>
    <p:extLst>
      <p:ext uri="{BB962C8B-B14F-4D97-AF65-F5344CB8AC3E}">
        <p14:creationId xmlns:p14="http://schemas.microsoft.com/office/powerpoint/2010/main" val="1587083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通道方式</a:t>
            </a:r>
          </a:p>
        </p:txBody>
      </p:sp>
      <p:sp>
        <p:nvSpPr>
          <p:cNvPr id="9523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设置专用的</a:t>
            </a:r>
            <a:r>
              <a:rPr lang="zh-CN" altLang="en-US" dirty="0">
                <a:solidFill>
                  <a:srgbClr val="FF0000"/>
                </a:solidFill>
              </a:rPr>
              <a:t>输入输出处理机（通道）</a:t>
            </a:r>
            <a:r>
              <a:rPr lang="zh-CN" altLang="en-US" dirty="0"/>
              <a:t>，分担输入输出管理的全部或大部分工作。</a:t>
            </a:r>
            <a:endParaRPr lang="en-US" altLang="zh-CN" dirty="0"/>
          </a:p>
          <a:p>
            <a:r>
              <a:rPr lang="zh-CN" altLang="en-US" dirty="0"/>
              <a:t>吸取了</a:t>
            </a:r>
            <a:r>
              <a:rPr lang="en-US" altLang="zh-CN" dirty="0"/>
              <a:t>DMA</a:t>
            </a:r>
            <a:r>
              <a:rPr lang="zh-CN" altLang="en-US" dirty="0"/>
              <a:t>技术，增加了软件管理，设有专用通道指令</a:t>
            </a:r>
            <a:endParaRPr lang="en-US" altLang="zh-CN" dirty="0"/>
          </a:p>
          <a:p>
            <a:r>
              <a:rPr lang="zh-CN" altLang="en-US" dirty="0"/>
              <a:t>层次性的</a:t>
            </a:r>
            <a:r>
              <a:rPr lang="en-US" altLang="zh-CN" dirty="0"/>
              <a:t>I/O</a:t>
            </a:r>
            <a:r>
              <a:rPr lang="zh-CN" altLang="en-US" dirty="0"/>
              <a:t>系统</a:t>
            </a:r>
          </a:p>
          <a:p>
            <a:pPr lvl="1"/>
            <a:r>
              <a:rPr lang="zh-CN" altLang="en-US" dirty="0"/>
              <a:t>一个主机可以连接多个通道</a:t>
            </a:r>
            <a:endParaRPr lang="en-US" altLang="zh-CN" dirty="0"/>
          </a:p>
          <a:p>
            <a:pPr lvl="1"/>
            <a:r>
              <a:rPr lang="zh-CN" altLang="en-US" dirty="0"/>
              <a:t>一个通道可以管理多个设备控制器</a:t>
            </a:r>
            <a:endParaRPr lang="en-US" altLang="zh-CN" dirty="0"/>
          </a:p>
          <a:p>
            <a:pPr lvl="1"/>
            <a:r>
              <a:rPr lang="zh-CN" altLang="en-US" dirty="0"/>
              <a:t>一个设备控制器又可以控制多台设备。</a:t>
            </a:r>
          </a:p>
        </p:txBody>
      </p:sp>
    </p:spTree>
    <p:extLst>
      <p:ext uri="{BB962C8B-B14F-4D97-AF65-F5344CB8AC3E}">
        <p14:creationId xmlns:p14="http://schemas.microsoft.com/office/powerpoint/2010/main" val="420059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通道功能</a:t>
            </a:r>
          </a:p>
        </p:txBody>
      </p:sp>
      <p:sp>
        <p:nvSpPr>
          <p:cNvPr id="96260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3"/>
            <a:ext cx="11283764" cy="61096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根据</a:t>
            </a:r>
            <a:r>
              <a:rPr lang="en-US" altLang="zh-CN" sz="2400" dirty="0"/>
              <a:t>CPU</a:t>
            </a:r>
            <a:r>
              <a:rPr lang="zh-CN" altLang="en-US" sz="2400" dirty="0"/>
              <a:t>要求，组织设备与系统连接和通信；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选取通道指令，向设备发出操作命令；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指出数据在设备中的位置和主存缓冲区内的位置，组织设备与主存间的数据传输。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向</a:t>
            </a:r>
            <a:r>
              <a:rPr lang="en-US" altLang="zh-CN" sz="2400" dirty="0"/>
              <a:t>CPU</a:t>
            </a:r>
            <a:r>
              <a:rPr lang="zh-CN" altLang="en-US" sz="2400" dirty="0"/>
              <a:t>反映设备、设备控制器及通道本身的状态信息。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将外设和通道本身的中断请求，按次序及时报告</a:t>
            </a:r>
            <a:r>
              <a:rPr lang="en-US" altLang="zh-CN" sz="2400" dirty="0"/>
              <a:t>CPU</a:t>
            </a:r>
            <a:r>
              <a:rPr lang="zh-CN" altLang="en-US" sz="2400" dirty="0"/>
              <a:t>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设备控制器介于通道与设备之间，是通道对外部设备实行具体控制的机构。</a:t>
            </a:r>
            <a:endParaRPr lang="en-US" altLang="zh-CN" sz="2400" dirty="0"/>
          </a:p>
          <a:p>
            <a:pPr marL="927100" lvl="1" indent="-457200">
              <a:buFont typeface="Wingdings" panose="05000000000000000000" pitchFamily="2" charset="2"/>
              <a:buChar char="n"/>
            </a:pPr>
            <a:r>
              <a:rPr lang="zh-CN" altLang="en-US" sz="2000" dirty="0"/>
              <a:t>将通道发送的命令转换为设备能接受的控制信号</a:t>
            </a:r>
            <a:endParaRPr lang="en-US" altLang="zh-CN" sz="2000" dirty="0"/>
          </a:p>
          <a:p>
            <a:pPr marL="927100" lvl="1" indent="-457200">
              <a:buFont typeface="Wingdings" panose="05000000000000000000" pitchFamily="2" charset="2"/>
              <a:buChar char="n"/>
            </a:pPr>
            <a:r>
              <a:rPr lang="zh-CN" altLang="en-US" sz="2000" dirty="0"/>
              <a:t>向通道反映设备的状态</a:t>
            </a:r>
            <a:endParaRPr lang="en-US" altLang="zh-CN" sz="2000" dirty="0"/>
          </a:p>
          <a:p>
            <a:pPr marL="927100" lvl="1" indent="-457200">
              <a:buFont typeface="Wingdings" panose="05000000000000000000" pitchFamily="2" charset="2"/>
              <a:buChar char="n"/>
            </a:pPr>
            <a:r>
              <a:rPr lang="zh-CN" altLang="en-US" sz="2000" dirty="0"/>
              <a:t>将设备的各种电平信号转换成通道能识别的标准逻辑信号。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609471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通道分类</a:t>
            </a:r>
          </a:p>
        </p:txBody>
      </p:sp>
      <p:sp>
        <p:nvSpPr>
          <p:cNvPr id="9728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根据设备共享通道的情况及信息传送速度的要求分为</a:t>
            </a:r>
            <a:r>
              <a:rPr lang="en-US" altLang="zh-CN" dirty="0"/>
              <a:t>3</a:t>
            </a:r>
            <a:r>
              <a:rPr lang="zh-CN" altLang="en-US" dirty="0"/>
              <a:t>类</a:t>
            </a:r>
          </a:p>
          <a:p>
            <a:pPr lvl="1"/>
            <a:r>
              <a:rPr lang="zh-CN" altLang="en-US" dirty="0"/>
              <a:t>字节多路通道</a:t>
            </a:r>
          </a:p>
          <a:p>
            <a:pPr lvl="1"/>
            <a:r>
              <a:rPr lang="zh-CN" altLang="en-US" dirty="0"/>
              <a:t>选择通道</a:t>
            </a:r>
          </a:p>
          <a:p>
            <a:pPr lvl="1"/>
            <a:r>
              <a:rPr lang="zh-CN" altLang="en-US" dirty="0"/>
              <a:t>数组多路通道</a:t>
            </a:r>
          </a:p>
        </p:txBody>
      </p:sp>
    </p:spTree>
    <p:extLst>
      <p:ext uri="{BB962C8B-B14F-4D97-AF65-F5344CB8AC3E}">
        <p14:creationId xmlns:p14="http://schemas.microsoft.com/office/powerpoint/2010/main" val="11135396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字节多路通道</a:t>
            </a:r>
          </a:p>
        </p:txBody>
      </p:sp>
      <p:sp>
        <p:nvSpPr>
          <p:cNvPr id="98308" name="矩形 4"/>
          <p:cNvSpPr>
            <a:spLocks noChangeArrowheads="1"/>
          </p:cNvSpPr>
          <p:nvPr/>
        </p:nvSpPr>
        <p:spPr bwMode="auto">
          <a:xfrm>
            <a:off x="2135188" y="4524634"/>
            <a:ext cx="7772400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包括若干子通道，每个子通道服务于一个慢速设备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在一段时间内交替执行多个设备的通道子程序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传输单位是字节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宏观上这些设备并行工作</a:t>
            </a:r>
          </a:p>
        </p:txBody>
      </p:sp>
      <p:graphicFrame>
        <p:nvGraphicFramePr>
          <p:cNvPr id="98309" name="对象 5"/>
          <p:cNvGraphicFramePr>
            <a:graphicFrameLocks noChangeAspect="1"/>
          </p:cNvGraphicFramePr>
          <p:nvPr/>
        </p:nvGraphicFramePr>
        <p:xfrm>
          <a:off x="2432051" y="1283023"/>
          <a:ext cx="7178674" cy="2844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图片" r:id="rId3" imgW="3677285" imgH="1456690" progId="Word.Picture.8">
                  <p:embed/>
                </p:oleObj>
              </mc:Choice>
              <mc:Fallback>
                <p:oleObj name="图片" r:id="rId3" imgW="3677285" imgH="1456690" progId="Word.Picture.8">
                  <p:embed/>
                  <p:pic>
                    <p:nvPicPr>
                      <p:cNvPr id="98309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51" y="1283023"/>
                        <a:ext cx="7178674" cy="28444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337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选择通道</a:t>
            </a:r>
          </a:p>
        </p:txBody>
      </p:sp>
      <p:sp>
        <p:nvSpPr>
          <p:cNvPr id="9933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字节多路通道</a:t>
            </a:r>
            <a:endParaRPr lang="en-US" altLang="zh-CN" dirty="0"/>
          </a:p>
          <a:p>
            <a:pPr lvl="1"/>
            <a:r>
              <a:rPr lang="zh-CN" altLang="en-US" dirty="0"/>
              <a:t>适合慢速设备，不适合高速设备</a:t>
            </a:r>
            <a:endParaRPr lang="en-US" altLang="zh-CN" dirty="0"/>
          </a:p>
          <a:p>
            <a:pPr lvl="1"/>
            <a:r>
              <a:rPr lang="zh-CN" altLang="en-US" dirty="0"/>
              <a:t>高速设备传送两个字节间的空闲很短</a:t>
            </a:r>
            <a:endParaRPr lang="en-US" altLang="zh-CN" dirty="0"/>
          </a:p>
          <a:p>
            <a:r>
              <a:rPr lang="zh-CN" altLang="en-US" dirty="0"/>
              <a:t>选择通道</a:t>
            </a:r>
            <a:endParaRPr lang="en-US" altLang="zh-CN" dirty="0"/>
          </a:p>
          <a:p>
            <a:pPr lvl="1"/>
            <a:r>
              <a:rPr lang="zh-CN" altLang="en-US" dirty="0"/>
              <a:t>设备以成批数据连续传送方式占用通道，直到指定数量的数据全部传送完毕，通道才转为其它设备服务。</a:t>
            </a:r>
            <a:endParaRPr lang="en-US" altLang="zh-CN" dirty="0"/>
          </a:p>
          <a:p>
            <a:pPr lvl="1"/>
            <a:r>
              <a:rPr lang="zh-CN" altLang="en-US" dirty="0"/>
              <a:t>选择通道在物理上可以连接多个设备，但设备不能同时工作。</a:t>
            </a:r>
            <a:endParaRPr lang="en-US" altLang="zh-CN" dirty="0"/>
          </a:p>
          <a:p>
            <a:pPr lvl="1"/>
            <a:r>
              <a:rPr lang="zh-CN" altLang="en-US" dirty="0"/>
              <a:t>选择通道只有一个子通道，它适用于大批量数据的高速传送。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95142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选择通道</a:t>
            </a:r>
          </a:p>
        </p:txBody>
      </p:sp>
      <p:sp>
        <p:nvSpPr>
          <p:cNvPr id="100356" name="矩形 3"/>
          <p:cNvSpPr>
            <a:spLocks noChangeArrowheads="1"/>
          </p:cNvSpPr>
          <p:nvPr/>
        </p:nvSpPr>
        <p:spPr bwMode="auto">
          <a:xfrm>
            <a:off x="1524001" y="23346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0358" name="矩形 5"/>
          <p:cNvSpPr>
            <a:spLocks noChangeArrowheads="1"/>
          </p:cNvSpPr>
          <p:nvPr/>
        </p:nvSpPr>
        <p:spPr bwMode="auto">
          <a:xfrm>
            <a:off x="1524001" y="26585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0359" name="对象 6"/>
          <p:cNvGraphicFramePr>
            <a:graphicFrameLocks noChangeAspect="1"/>
          </p:cNvGraphicFramePr>
          <p:nvPr/>
        </p:nvGraphicFramePr>
        <p:xfrm>
          <a:off x="2279577" y="4005065"/>
          <a:ext cx="7632847" cy="207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图片" r:id="rId3" imgW="4305300" imgH="1172210" progId="Word.Picture.8">
                  <p:embed/>
                </p:oleObj>
              </mc:Choice>
              <mc:Fallback>
                <p:oleObj name="图片" r:id="rId3" imgW="4305300" imgH="1172210" progId="Word.Picture.8">
                  <p:embed/>
                  <p:pic>
                    <p:nvPicPr>
                      <p:cNvPr id="100359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7" y="4005065"/>
                        <a:ext cx="7632847" cy="2077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/>
          <p:cNvGraphicFramePr>
            <a:graphicFrameLocks noChangeAspect="1"/>
          </p:cNvGraphicFramePr>
          <p:nvPr/>
        </p:nvGraphicFramePr>
        <p:xfrm>
          <a:off x="2927649" y="1138799"/>
          <a:ext cx="6040213" cy="2393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name="图片" r:id="rId5" imgW="3677285" imgH="1456690" progId="Word.Picture.8">
                  <p:embed/>
                </p:oleObj>
              </mc:Choice>
              <mc:Fallback>
                <p:oleObj name="图片" r:id="rId5" imgW="3677285" imgH="1456690" progId="Word.Picture.8">
                  <p:embed/>
                  <p:pic>
                    <p:nvPicPr>
                      <p:cNvPr id="8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649" y="1138799"/>
                        <a:ext cx="6040213" cy="23933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24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不同设备的定时</a:t>
            </a:r>
          </a:p>
        </p:txBody>
      </p:sp>
      <p:sp>
        <p:nvSpPr>
          <p:cNvPr id="3072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如何判断数据有效是外设定时的关键；</a:t>
            </a:r>
          </a:p>
          <a:p>
            <a:r>
              <a:rPr lang="zh-CN" altLang="en-US" dirty="0"/>
              <a:t>速度不同的外围设备共有三种定时；</a:t>
            </a:r>
          </a:p>
          <a:p>
            <a:pPr lvl="1"/>
            <a:r>
              <a:rPr lang="zh-CN" altLang="en-US" sz="2400" dirty="0"/>
              <a:t>速度极慢或简单的外围设备</a:t>
            </a:r>
            <a:r>
              <a:rPr lang="en-US" altLang="zh-CN" sz="2400" dirty="0"/>
              <a:t>(</a:t>
            </a:r>
            <a:r>
              <a:rPr lang="zh-CN" altLang="en-US" sz="2400" dirty="0"/>
              <a:t>机械开关，显示二极管</a:t>
            </a:r>
            <a:r>
              <a:rPr lang="en-US" altLang="zh-CN" sz="2400" dirty="0"/>
              <a:t>)</a:t>
            </a:r>
          </a:p>
          <a:p>
            <a:pPr lvl="2"/>
            <a:r>
              <a:rPr lang="zh-CN" altLang="en-US" sz="2400" dirty="0"/>
              <a:t>直接输入输出</a:t>
            </a:r>
          </a:p>
          <a:p>
            <a:pPr lvl="1"/>
            <a:r>
              <a:rPr lang="zh-CN" altLang="en-US" sz="2400" dirty="0"/>
              <a:t>慢速或中速的外围设备</a:t>
            </a:r>
            <a:endParaRPr lang="en-US" altLang="zh-CN" sz="2400" dirty="0"/>
          </a:p>
          <a:p>
            <a:pPr lvl="2"/>
            <a:r>
              <a:rPr lang="zh-CN" altLang="en-US" sz="2400" dirty="0"/>
              <a:t>异步定时</a:t>
            </a:r>
            <a:endParaRPr lang="en-US" altLang="zh-CN" sz="2400" dirty="0"/>
          </a:p>
          <a:p>
            <a:pPr lvl="1"/>
            <a:r>
              <a:rPr lang="zh-CN" altLang="en-US" sz="2400" dirty="0"/>
              <a:t>高速的外围设备</a:t>
            </a:r>
            <a:endParaRPr lang="en-US" altLang="zh-CN" sz="2400" dirty="0"/>
          </a:p>
          <a:p>
            <a:pPr lvl="2"/>
            <a:r>
              <a:rPr lang="zh-CN" altLang="en-US" sz="2400" dirty="0"/>
              <a:t>同步定时</a:t>
            </a:r>
          </a:p>
        </p:txBody>
      </p:sp>
    </p:spTree>
    <p:extLst>
      <p:ext uri="{BB962C8B-B14F-4D97-AF65-F5344CB8AC3E}">
        <p14:creationId xmlns:p14="http://schemas.microsoft.com/office/powerpoint/2010/main" val="958164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数组多路通道</a:t>
            </a:r>
          </a:p>
        </p:txBody>
      </p:sp>
      <p:sp>
        <p:nvSpPr>
          <p:cNvPr id="10138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通道能高速传送数据，但设备辅助操作时间不能有效利用</a:t>
            </a:r>
          </a:p>
          <a:p>
            <a:pPr lvl="1"/>
            <a:r>
              <a:rPr lang="zh-CN" altLang="en-US" dirty="0"/>
              <a:t>如硬盘启动后，平均定位时间较长，磁带机磁头定位时间更长，可达几分钟。导致通道处于等待状态</a:t>
            </a:r>
          </a:p>
          <a:p>
            <a:r>
              <a:rPr lang="zh-CN" altLang="en-US" dirty="0"/>
              <a:t>为利用这段时间，将字节多路和选择通道折中，称为</a:t>
            </a:r>
            <a:r>
              <a:rPr lang="zh-CN" altLang="en-US" u="sng" dirty="0">
                <a:solidFill>
                  <a:srgbClr val="FF0000"/>
                </a:solidFill>
              </a:rPr>
              <a:t>数组多路通道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多个设备以数据组（块）为单位交叉使用通道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设备占用通道时，连续传送一组数据，然后将出让通道使用权</a:t>
            </a:r>
            <a:endParaRPr lang="en-US" altLang="zh-CN" dirty="0"/>
          </a:p>
          <a:p>
            <a:pPr lvl="1"/>
            <a:r>
              <a:rPr lang="zh-CN" altLang="en-US" dirty="0"/>
              <a:t>数据组的大小因设备而异，有</a:t>
            </a:r>
            <a:r>
              <a:rPr lang="en-US" altLang="zh-CN" dirty="0"/>
              <a:t>256B</a:t>
            </a:r>
            <a:r>
              <a:rPr lang="zh-CN" altLang="en-US" dirty="0"/>
              <a:t>、</a:t>
            </a:r>
            <a:r>
              <a:rPr lang="en-US" altLang="zh-CN" dirty="0"/>
              <a:t>512B</a:t>
            </a:r>
            <a:r>
              <a:rPr lang="zh-CN" altLang="en-US" dirty="0"/>
              <a:t>或</a:t>
            </a:r>
            <a:r>
              <a:rPr lang="en-US" altLang="zh-CN" dirty="0"/>
              <a:t>1KB</a:t>
            </a:r>
            <a:r>
              <a:rPr lang="zh-CN" altLang="en-US" dirty="0"/>
              <a:t>等。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017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数组多路通道</a:t>
            </a:r>
          </a:p>
        </p:txBody>
      </p:sp>
      <p:sp>
        <p:nvSpPr>
          <p:cNvPr id="102404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数组多路通道也包含若干个子通道。</a:t>
            </a:r>
            <a:endParaRPr lang="en-US" altLang="zh-CN" dirty="0"/>
          </a:p>
          <a:p>
            <a:pPr lvl="1"/>
            <a:r>
              <a:rPr lang="zh-CN" altLang="en-US" dirty="0"/>
              <a:t>数组多路通道适用于中、高速设备，如磁带机、磁盘等。</a:t>
            </a:r>
            <a:endParaRPr lang="en-US" altLang="zh-CN" dirty="0"/>
          </a:p>
          <a:p>
            <a:pPr lvl="1"/>
            <a:r>
              <a:rPr lang="zh-CN" altLang="en-US" dirty="0"/>
              <a:t>传送的基本数据数据单位与字节通道不同。</a:t>
            </a:r>
            <a:endParaRPr lang="en-US" altLang="zh-CN" dirty="0"/>
          </a:p>
          <a:p>
            <a:pPr lvl="1"/>
            <a:r>
              <a:rPr lang="zh-CN" altLang="en-US" dirty="0"/>
              <a:t>同一时刻只允许一个设备进行传输型的工作</a:t>
            </a:r>
          </a:p>
          <a:p>
            <a:r>
              <a:rPr lang="zh-CN" altLang="en-US" dirty="0"/>
              <a:t>某设备执行辅助操作时</a:t>
            </a:r>
            <a:endParaRPr lang="en-US" altLang="zh-CN" dirty="0"/>
          </a:p>
          <a:p>
            <a:pPr lvl="1"/>
            <a:r>
              <a:rPr lang="zh-CN" altLang="en-US" dirty="0"/>
              <a:t>通道暂时断开与该设备的连接，挂起与该设备对应的通道程序</a:t>
            </a:r>
            <a:endParaRPr lang="en-US" altLang="zh-CN" dirty="0"/>
          </a:p>
          <a:p>
            <a:pPr lvl="1"/>
            <a:r>
              <a:rPr lang="zh-CN" altLang="en-US" dirty="0"/>
              <a:t>转为其它设备服务，当设备完成了辅助操作，且通道空闲时，通道才重新转为该设备服务。</a:t>
            </a:r>
            <a:endParaRPr lang="en-US" altLang="zh-CN" dirty="0"/>
          </a:p>
          <a:p>
            <a:r>
              <a:rPr lang="zh-CN" altLang="en-US" dirty="0"/>
              <a:t>传送效率高，硬件复杂度高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6236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Page 393</a:t>
            </a:r>
          </a:p>
          <a:p>
            <a:pPr lvl="1"/>
            <a:r>
              <a:rPr lang="en-US" altLang="zh-CN" dirty="0"/>
              <a:t>9.3</a:t>
            </a:r>
          </a:p>
          <a:p>
            <a:pPr lvl="1"/>
            <a:r>
              <a:rPr lang="en-US" altLang="zh-CN" dirty="0"/>
              <a:t>9.4</a:t>
            </a:r>
          </a:p>
          <a:p>
            <a:pPr lvl="1"/>
            <a:r>
              <a:rPr lang="en-US" altLang="zh-CN" dirty="0"/>
              <a:t>9.6</a:t>
            </a:r>
          </a:p>
          <a:p>
            <a:pPr lvl="1"/>
            <a:r>
              <a:rPr lang="en-US" altLang="zh-CN" dirty="0"/>
              <a:t>9.7</a:t>
            </a:r>
          </a:p>
        </p:txBody>
      </p:sp>
    </p:spTree>
    <p:extLst>
      <p:ext uri="{BB962C8B-B14F-4D97-AF65-F5344CB8AC3E}">
        <p14:creationId xmlns:p14="http://schemas.microsoft.com/office/powerpoint/2010/main" val="2835081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计算机学院logo-组合01"/>
          <p:cNvPicPr>
            <a:picLocks noChangeAspect="1"/>
          </p:cNvPicPr>
          <p:nvPr/>
        </p:nvPicPr>
        <p:blipFill>
          <a:blip r:embed="rId4" cstate="hqprint">
            <a:biLevel thresh="25000"/>
          </a:blip>
          <a:stretch>
            <a:fillRect/>
          </a:stretch>
        </p:blipFill>
        <p:spPr>
          <a:xfrm>
            <a:off x="959358" y="680561"/>
            <a:ext cx="2753898" cy="66817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50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信息交换方式</a:t>
            </a:r>
          </a:p>
        </p:txBody>
      </p:sp>
      <p:sp>
        <p:nvSpPr>
          <p:cNvPr id="3174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程序查询方式</a:t>
            </a:r>
          </a:p>
          <a:p>
            <a:pPr eaLnBrk="1" hangingPunct="1"/>
            <a:r>
              <a:rPr lang="zh-CN" altLang="en-US"/>
              <a:t>程序中断方式</a:t>
            </a:r>
          </a:p>
          <a:p>
            <a:pPr eaLnBrk="1" hangingPunct="1"/>
            <a:r>
              <a:rPr lang="zh-CN" altLang="en-US"/>
              <a:t>直接内存访问方式</a:t>
            </a:r>
          </a:p>
          <a:p>
            <a:pPr eaLnBrk="1" hangingPunct="1"/>
            <a:r>
              <a:rPr lang="zh-CN" altLang="en-US"/>
              <a:t>通道方式</a:t>
            </a:r>
          </a:p>
          <a:p>
            <a:pPr eaLnBrk="1" hangingPunct="1"/>
            <a:r>
              <a:rPr lang="zh-CN" altLang="en-US"/>
              <a:t>外围处理机方式</a:t>
            </a:r>
          </a:p>
        </p:txBody>
      </p:sp>
    </p:spTree>
    <p:extLst>
      <p:ext uri="{BB962C8B-B14F-4D97-AF65-F5344CB8AC3E}">
        <p14:creationId xmlns:p14="http://schemas.microsoft.com/office/powerpoint/2010/main" val="55850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程序查询方式</a:t>
            </a:r>
          </a:p>
        </p:txBody>
      </p:sp>
      <p:sp>
        <p:nvSpPr>
          <p:cNvPr id="33816" name="直线 23"/>
          <p:cNvSpPr>
            <a:spLocks noChangeShapeType="1"/>
          </p:cNvSpPr>
          <p:nvPr/>
        </p:nvSpPr>
        <p:spPr bwMode="auto">
          <a:xfrm flipH="1">
            <a:off x="3784104" y="1742728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817" name="直线 24"/>
          <p:cNvSpPr>
            <a:spLocks noChangeShapeType="1"/>
          </p:cNvSpPr>
          <p:nvPr/>
        </p:nvSpPr>
        <p:spPr bwMode="auto">
          <a:xfrm>
            <a:off x="5231904" y="1742728"/>
            <a:ext cx="0" cy="365219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819" name="直线 26"/>
          <p:cNvSpPr>
            <a:spLocks noChangeShapeType="1"/>
          </p:cNvSpPr>
          <p:nvPr/>
        </p:nvSpPr>
        <p:spPr bwMode="auto">
          <a:xfrm>
            <a:off x="2031504" y="1742728"/>
            <a:ext cx="0" cy="105916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820" name="直线 27"/>
          <p:cNvSpPr>
            <a:spLocks noChangeShapeType="1"/>
          </p:cNvSpPr>
          <p:nvPr/>
        </p:nvSpPr>
        <p:spPr bwMode="auto">
          <a:xfrm>
            <a:off x="2031504" y="1742728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031504" y="2492580"/>
            <a:ext cx="1267398" cy="336550"/>
            <a:chOff x="507503" y="2424013"/>
            <a:chExt cx="1267398" cy="336550"/>
          </a:xfrm>
        </p:grpSpPr>
        <p:sp>
          <p:nvSpPr>
            <p:cNvPr id="33818" name="直线 25"/>
            <p:cNvSpPr>
              <a:spLocks noChangeShapeType="1"/>
            </p:cNvSpPr>
            <p:nvPr/>
          </p:nvSpPr>
          <p:spPr bwMode="auto">
            <a:xfrm flipH="1">
              <a:off x="507503" y="2733328"/>
              <a:ext cx="11833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1" name="文本框 28"/>
            <p:cNvSpPr txBox="1">
              <a:spLocks noChangeArrowheads="1"/>
            </p:cNvSpPr>
            <p:nvPr/>
          </p:nvSpPr>
          <p:spPr bwMode="auto">
            <a:xfrm>
              <a:off x="1317701" y="2424013"/>
              <a:ext cx="457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17504" y="5055660"/>
            <a:ext cx="914400" cy="339260"/>
            <a:chOff x="2793504" y="5055660"/>
            <a:chExt cx="914400" cy="339260"/>
          </a:xfrm>
        </p:grpSpPr>
        <p:sp>
          <p:nvSpPr>
            <p:cNvPr id="33815" name="直线 22"/>
            <p:cNvSpPr>
              <a:spLocks noChangeShapeType="1"/>
            </p:cNvSpPr>
            <p:nvPr/>
          </p:nvSpPr>
          <p:spPr bwMode="auto">
            <a:xfrm>
              <a:off x="2793504" y="539492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2" name="文本框 29"/>
            <p:cNvSpPr txBox="1">
              <a:spLocks noChangeArrowheads="1"/>
            </p:cNvSpPr>
            <p:nvPr/>
          </p:nvSpPr>
          <p:spPr bwMode="auto">
            <a:xfrm>
              <a:off x="2934961" y="5055660"/>
              <a:ext cx="457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793504" y="2948435"/>
            <a:ext cx="1981200" cy="637431"/>
            <a:chOff x="1269504" y="2948434"/>
            <a:chExt cx="1981200" cy="637431"/>
          </a:xfrm>
        </p:grpSpPr>
        <p:sp>
          <p:nvSpPr>
            <p:cNvPr id="33798" name="文本框 5"/>
            <p:cNvSpPr txBox="1">
              <a:spLocks noChangeArrowheads="1"/>
            </p:cNvSpPr>
            <p:nvPr/>
          </p:nvSpPr>
          <p:spPr bwMode="auto">
            <a:xfrm>
              <a:off x="1269504" y="3278088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</a:t>
              </a:r>
              <a:r>
                <a:rPr lang="zh-CN" altLang="en-US" dirty="0"/>
                <a:t>传送数据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260104" y="2948434"/>
              <a:ext cx="505271" cy="336550"/>
              <a:chOff x="2260104" y="2948434"/>
              <a:chExt cx="505271" cy="336550"/>
            </a:xfrm>
          </p:grpSpPr>
          <p:sp>
            <p:nvSpPr>
              <p:cNvPr id="33809" name="直线 16"/>
              <p:cNvSpPr>
                <a:spLocks noChangeShapeType="1"/>
              </p:cNvSpPr>
              <p:nvPr/>
            </p:nvSpPr>
            <p:spPr bwMode="auto">
              <a:xfrm>
                <a:off x="2260104" y="2961928"/>
                <a:ext cx="0" cy="316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23" name="文本框 30"/>
              <p:cNvSpPr txBox="1">
                <a:spLocks noChangeArrowheads="1"/>
              </p:cNvSpPr>
              <p:nvPr/>
            </p:nvSpPr>
            <p:spPr bwMode="auto">
              <a:xfrm>
                <a:off x="2308175" y="2948434"/>
                <a:ext cx="45720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793504" y="5577966"/>
            <a:ext cx="1981200" cy="1019386"/>
            <a:chOff x="1269504" y="5577966"/>
            <a:chExt cx="1981200" cy="1019386"/>
          </a:xfrm>
        </p:grpSpPr>
        <p:sp>
          <p:nvSpPr>
            <p:cNvPr id="33801" name="文本框 8"/>
            <p:cNvSpPr txBox="1">
              <a:spLocks noChangeArrowheads="1"/>
            </p:cNvSpPr>
            <p:nvPr/>
          </p:nvSpPr>
          <p:spPr bwMode="auto">
            <a:xfrm>
              <a:off x="1269504" y="5919936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</a:t>
              </a:r>
              <a:r>
                <a:rPr lang="zh-CN" altLang="en-US" dirty="0"/>
                <a:t>关闭设备</a:t>
              </a:r>
            </a:p>
          </p:txBody>
        </p:sp>
        <p:sp>
          <p:nvSpPr>
            <p:cNvPr id="33814" name="直线 21"/>
            <p:cNvSpPr>
              <a:spLocks noChangeShapeType="1"/>
            </p:cNvSpPr>
            <p:nvPr/>
          </p:nvSpPr>
          <p:spPr bwMode="auto">
            <a:xfrm>
              <a:off x="2236167" y="6300936"/>
              <a:ext cx="0" cy="296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211015" y="5577966"/>
              <a:ext cx="457200" cy="347824"/>
              <a:chOff x="2211015" y="5577966"/>
              <a:chExt cx="457200" cy="347824"/>
            </a:xfrm>
          </p:grpSpPr>
          <p:sp>
            <p:nvSpPr>
              <p:cNvPr id="33813" name="直线 20"/>
              <p:cNvSpPr>
                <a:spLocks noChangeShapeType="1"/>
              </p:cNvSpPr>
              <p:nvPr/>
            </p:nvSpPr>
            <p:spPr bwMode="auto">
              <a:xfrm>
                <a:off x="2236167" y="5577966"/>
                <a:ext cx="0" cy="3419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24" name="文本框 31"/>
              <p:cNvSpPr txBox="1">
                <a:spLocks noChangeArrowheads="1"/>
              </p:cNvSpPr>
              <p:nvPr/>
            </p:nvSpPr>
            <p:spPr bwMode="auto">
              <a:xfrm>
                <a:off x="2211015" y="5589240"/>
                <a:ext cx="45720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200021" y="4860032"/>
            <a:ext cx="1193434" cy="717934"/>
            <a:chOff x="1676021" y="4860032"/>
            <a:chExt cx="1193434" cy="717934"/>
          </a:xfrm>
        </p:grpSpPr>
        <p:sp>
          <p:nvSpPr>
            <p:cNvPr id="33812" name="直线 19"/>
            <p:cNvSpPr>
              <a:spLocks noChangeShapeType="1"/>
            </p:cNvSpPr>
            <p:nvPr/>
          </p:nvSpPr>
          <p:spPr bwMode="auto">
            <a:xfrm>
              <a:off x="2260104" y="4860032"/>
              <a:ext cx="0" cy="297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>
              <a:off x="1676021" y="5166320"/>
              <a:ext cx="1193434" cy="411646"/>
            </a:xfrm>
            <a:prstGeom prst="hexagon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传送完</a:t>
              </a:r>
            </a:p>
          </p:txBody>
        </p:sp>
      </p:grpSp>
      <p:sp>
        <p:nvSpPr>
          <p:cNvPr id="31" name="矩形 3"/>
          <p:cNvSpPr txBox="1">
            <a:spLocks noChangeArrowheads="1"/>
          </p:cNvSpPr>
          <p:nvPr/>
        </p:nvSpPr>
        <p:spPr bwMode="auto">
          <a:xfrm>
            <a:off x="6018383" y="1366368"/>
            <a:ext cx="5658603" cy="53443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/>
              <a:t>信息交换完全由</a:t>
            </a:r>
            <a:r>
              <a:rPr lang="en-US" altLang="zh-CN" dirty="0"/>
              <a:t>CPU</a:t>
            </a:r>
            <a:r>
              <a:rPr lang="zh-CN" altLang="zh-CN" dirty="0"/>
              <a:t>执行程序实现。</a:t>
            </a:r>
            <a:endParaRPr lang="en-US" altLang="zh-CN" dirty="0"/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启动设备</a:t>
            </a:r>
            <a:r>
              <a:rPr lang="en-US" altLang="zh-CN" dirty="0"/>
              <a:t>;</a:t>
            </a:r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反复查询</a:t>
            </a:r>
            <a:r>
              <a:rPr lang="zh-CN" altLang="zh-CN" dirty="0"/>
              <a:t>设备</a:t>
            </a:r>
            <a:r>
              <a:rPr lang="zh-CN" altLang="en-US" dirty="0"/>
              <a:t>直至设备准备好</a:t>
            </a:r>
            <a:r>
              <a:rPr lang="en-US" altLang="zh-CN" dirty="0"/>
              <a:t>;</a:t>
            </a:r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传输单个数据</a:t>
            </a:r>
            <a:endParaRPr lang="en-US" altLang="zh-CN" dirty="0"/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重复</a:t>
            </a:r>
            <a:r>
              <a:rPr lang="en-US" altLang="zh-CN" dirty="0"/>
              <a:t>2-3</a:t>
            </a:r>
            <a:r>
              <a:rPr lang="zh-CN" altLang="en-US" dirty="0"/>
              <a:t>步直至数据传输完毕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CPU</a:t>
            </a:r>
            <a:r>
              <a:rPr lang="zh-CN" altLang="zh-CN" dirty="0"/>
              <a:t>外设串行工作，</a:t>
            </a:r>
            <a:r>
              <a:rPr lang="zh-CN" altLang="en-US" dirty="0"/>
              <a:t>反复查询设备状态占用较多</a:t>
            </a:r>
            <a:r>
              <a:rPr lang="en-US" altLang="zh-CN" dirty="0"/>
              <a:t>CPU</a:t>
            </a:r>
            <a:r>
              <a:rPr lang="zh-CN" altLang="en-US" dirty="0"/>
              <a:t>时间</a:t>
            </a:r>
            <a:r>
              <a:rPr lang="zh-CN" altLang="zh-CN" dirty="0"/>
              <a:t>，系统效率低。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CPU</a:t>
            </a:r>
            <a:r>
              <a:rPr lang="zh-CN" altLang="en-US" dirty="0"/>
              <a:t>占用率取决于查询频率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用于早期的计算机</a:t>
            </a:r>
            <a:endParaRPr lang="zh-CN" altLang="en-US" kern="0" dirty="0"/>
          </a:p>
        </p:txBody>
      </p:sp>
      <p:grpSp>
        <p:nvGrpSpPr>
          <p:cNvPr id="4" name="组合 3"/>
          <p:cNvGrpSpPr/>
          <p:nvPr/>
        </p:nvGrpSpPr>
        <p:grpSpPr>
          <a:xfrm>
            <a:off x="3214805" y="2279106"/>
            <a:ext cx="1193434" cy="717847"/>
            <a:chOff x="1690805" y="2221304"/>
            <a:chExt cx="1193434" cy="717847"/>
          </a:xfrm>
        </p:grpSpPr>
        <p:sp>
          <p:nvSpPr>
            <p:cNvPr id="33808" name="直线 15"/>
            <p:cNvSpPr>
              <a:spLocks noChangeShapeType="1"/>
            </p:cNvSpPr>
            <p:nvPr/>
          </p:nvSpPr>
          <p:spPr bwMode="auto">
            <a:xfrm>
              <a:off x="2260104" y="2221304"/>
              <a:ext cx="0" cy="306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>
              <a:off x="1690805" y="2527505"/>
              <a:ext cx="1193434" cy="411646"/>
            </a:xfrm>
            <a:prstGeom prst="hexagon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准备好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793504" y="1593305"/>
            <a:ext cx="1981200" cy="685800"/>
            <a:chOff x="1269504" y="1593305"/>
            <a:chExt cx="1981200" cy="685800"/>
          </a:xfrm>
        </p:grpSpPr>
        <p:sp>
          <p:nvSpPr>
            <p:cNvPr id="33797" name="文本框 4"/>
            <p:cNvSpPr txBox="1">
              <a:spLocks noChangeArrowheads="1"/>
            </p:cNvSpPr>
            <p:nvPr/>
          </p:nvSpPr>
          <p:spPr bwMode="auto">
            <a:xfrm>
              <a:off x="1269504" y="1971328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  </a:t>
              </a:r>
              <a:r>
                <a:rPr lang="zh-CN" altLang="en-US" dirty="0"/>
                <a:t>查询设备状态</a:t>
              </a:r>
            </a:p>
          </p:txBody>
        </p:sp>
        <p:sp>
          <p:nvSpPr>
            <p:cNvPr id="33807" name="直线 14"/>
            <p:cNvSpPr>
              <a:spLocks noChangeShapeType="1"/>
            </p:cNvSpPr>
            <p:nvPr/>
          </p:nvSpPr>
          <p:spPr bwMode="auto">
            <a:xfrm>
              <a:off x="2260104" y="1593305"/>
              <a:ext cx="0" cy="37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793504" y="4149080"/>
            <a:ext cx="1981200" cy="720080"/>
            <a:chOff x="1269504" y="4149080"/>
            <a:chExt cx="1981200" cy="720080"/>
          </a:xfrm>
        </p:grpSpPr>
        <p:sp>
          <p:nvSpPr>
            <p:cNvPr id="33811" name="直线 18"/>
            <p:cNvSpPr>
              <a:spLocks noChangeShapeType="1"/>
            </p:cNvSpPr>
            <p:nvPr/>
          </p:nvSpPr>
          <p:spPr bwMode="auto">
            <a:xfrm>
              <a:off x="2260104" y="4149080"/>
              <a:ext cx="0" cy="392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sp>
          <p:nvSpPr>
            <p:cNvPr id="33800" name="文本框 7"/>
            <p:cNvSpPr txBox="1">
              <a:spLocks noChangeArrowheads="1"/>
            </p:cNvSpPr>
            <p:nvPr/>
          </p:nvSpPr>
          <p:spPr bwMode="auto">
            <a:xfrm>
              <a:off x="1269504" y="4561383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</a:t>
              </a:r>
              <a:r>
                <a:rPr lang="zh-CN" altLang="en-US" dirty="0"/>
                <a:t>传送量计数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793504" y="3659089"/>
            <a:ext cx="1981200" cy="581745"/>
            <a:chOff x="1269504" y="3659088"/>
            <a:chExt cx="1981200" cy="581745"/>
          </a:xfrm>
        </p:grpSpPr>
        <p:sp>
          <p:nvSpPr>
            <p:cNvPr id="33799" name="文本框 6"/>
            <p:cNvSpPr txBox="1">
              <a:spLocks noChangeArrowheads="1"/>
            </p:cNvSpPr>
            <p:nvPr/>
          </p:nvSpPr>
          <p:spPr bwMode="auto">
            <a:xfrm>
              <a:off x="1269504" y="3933056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 </a:t>
              </a:r>
              <a:r>
                <a:rPr lang="zh-CN" altLang="en-US" dirty="0"/>
                <a:t>内存地址递增</a:t>
              </a:r>
            </a:p>
          </p:txBody>
        </p:sp>
        <p:sp>
          <p:nvSpPr>
            <p:cNvPr id="33810" name="直线 17"/>
            <p:cNvSpPr>
              <a:spLocks noChangeShapeType="1"/>
            </p:cNvSpPr>
            <p:nvPr/>
          </p:nvSpPr>
          <p:spPr bwMode="auto">
            <a:xfrm>
              <a:off x="2260104" y="3659088"/>
              <a:ext cx="0" cy="273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93504" y="980729"/>
            <a:ext cx="1981200" cy="612577"/>
            <a:chOff x="1269504" y="980728"/>
            <a:chExt cx="1981200" cy="612577"/>
          </a:xfrm>
        </p:grpSpPr>
        <p:sp>
          <p:nvSpPr>
            <p:cNvPr id="33796" name="文本框 3"/>
            <p:cNvSpPr txBox="1">
              <a:spLocks noChangeArrowheads="1"/>
            </p:cNvSpPr>
            <p:nvPr/>
          </p:nvSpPr>
          <p:spPr bwMode="auto">
            <a:xfrm>
              <a:off x="1269504" y="1285528"/>
              <a:ext cx="1981200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</a:t>
              </a:r>
              <a:r>
                <a:rPr lang="zh-CN" altLang="en-US" dirty="0"/>
                <a:t>启动设备</a:t>
              </a:r>
            </a:p>
          </p:txBody>
        </p:sp>
        <p:sp>
          <p:nvSpPr>
            <p:cNvPr id="33806" name="直线 13"/>
            <p:cNvSpPr>
              <a:spLocks noChangeShapeType="1"/>
            </p:cNvSpPr>
            <p:nvPr/>
          </p:nvSpPr>
          <p:spPr bwMode="auto">
            <a:xfrm>
              <a:off x="2260104" y="980728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6" grpId="0" animBg="1"/>
      <p:bldP spid="33817" grpId="0" animBg="1"/>
      <p:bldP spid="33819" grpId="0" animBg="1"/>
      <p:bldP spid="338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9593</TotalTime>
  <Words>3964</Words>
  <Application>Microsoft Office PowerPoint</Application>
  <PresentationFormat>宽屏</PresentationFormat>
  <Paragraphs>664</Paragraphs>
  <Slides>73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73</vt:i4>
      </vt:variant>
    </vt:vector>
  </HeadingPairs>
  <TitlesOfParts>
    <vt:vector size="100" baseType="lpstr">
      <vt:lpstr>Wingdings</vt:lpstr>
      <vt:lpstr>宋体</vt:lpstr>
      <vt:lpstr>Segoe UI</vt:lpstr>
      <vt:lpstr>Times New Roman</vt:lpstr>
      <vt:lpstr>等线</vt:lpstr>
      <vt:lpstr>义启小楷书</vt:lpstr>
      <vt:lpstr>Segoe UI Black</vt:lpstr>
      <vt:lpstr>楷体_GB2312</vt:lpstr>
      <vt:lpstr>Symbol</vt:lpstr>
      <vt:lpstr>书体坊兰亭体</vt:lpstr>
      <vt:lpstr>华文新魏</vt:lpstr>
      <vt:lpstr>黑体</vt:lpstr>
      <vt:lpstr>Algerian</vt:lpstr>
      <vt:lpstr>Arial</vt:lpstr>
      <vt:lpstr>Tahoma</vt:lpstr>
      <vt:lpstr>华文楷体</vt:lpstr>
      <vt:lpstr>MS UI Gothic</vt:lpstr>
      <vt:lpstr>微软雅黑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图片</vt:lpstr>
      <vt:lpstr>Picture</vt:lpstr>
      <vt:lpstr>PowerPoint 演示文稿</vt:lpstr>
      <vt:lpstr>PowerPoint 演示文稿</vt:lpstr>
      <vt:lpstr>本章主要内容</vt:lpstr>
      <vt:lpstr>输入/输出系统的组成与功能</vt:lpstr>
      <vt:lpstr>外围设备的定时方式</vt:lpstr>
      <vt:lpstr>输入输出过程</vt:lpstr>
      <vt:lpstr>不同设备的定时</vt:lpstr>
      <vt:lpstr>信息交换方式</vt:lpstr>
      <vt:lpstr>程序查询方式</vt:lpstr>
      <vt:lpstr>程序中断过程</vt:lpstr>
      <vt:lpstr>中断优势</vt:lpstr>
      <vt:lpstr>直接内存访问DMA方式</vt:lpstr>
      <vt:lpstr>通道方式</vt:lpstr>
      <vt:lpstr>信息交换方式</vt:lpstr>
      <vt:lpstr>程序中断方式</vt:lpstr>
      <vt:lpstr>中断基本概念</vt:lpstr>
      <vt:lpstr>中断的分类与作用</vt:lpstr>
      <vt:lpstr>程序中断处理示意图</vt:lpstr>
      <vt:lpstr>指令执行一般流程</vt:lpstr>
      <vt:lpstr>PowerPoint 演示文稿</vt:lpstr>
      <vt:lpstr>中断优先级</vt:lpstr>
      <vt:lpstr>单级中断与多级中断</vt:lpstr>
      <vt:lpstr>同时中断请求的处理方法</vt:lpstr>
      <vt:lpstr>划分优先级的一般规律</vt:lpstr>
      <vt:lpstr>优先级实现---中断仲裁</vt:lpstr>
      <vt:lpstr>链式查询方式</vt:lpstr>
      <vt:lpstr>独立请求方式</vt:lpstr>
      <vt:lpstr>分组链式</vt:lpstr>
      <vt:lpstr>二维优先级示意图 (中断共享) </vt:lpstr>
      <vt:lpstr>中断屏蔽</vt:lpstr>
      <vt:lpstr>中断屏蔽方式</vt:lpstr>
      <vt:lpstr>优先编码器</vt:lpstr>
      <vt:lpstr>中断屏蔽位</vt:lpstr>
      <vt:lpstr>屏蔽码</vt:lpstr>
      <vt:lpstr>例子</vt:lpstr>
      <vt:lpstr>中断识别（寻找入口地址）</vt:lpstr>
      <vt:lpstr>中断向量法 </vt:lpstr>
      <vt:lpstr>程序识别</vt:lpstr>
      <vt:lpstr>PowerPoint 演示文稿</vt:lpstr>
      <vt:lpstr>中断处理中的问题</vt:lpstr>
      <vt:lpstr> 中断方式接口 </vt:lpstr>
      <vt:lpstr>工作过程</vt:lpstr>
      <vt:lpstr>PowerPoint 演示文稿</vt:lpstr>
      <vt:lpstr>PowerPoint 演示文稿</vt:lpstr>
      <vt:lpstr>DMA方式</vt:lpstr>
      <vt:lpstr>DMA基本概念</vt:lpstr>
      <vt:lpstr>内存争用</vt:lpstr>
      <vt:lpstr>停止CPU使用主存</vt:lpstr>
      <vt:lpstr>停止CPU访内</vt:lpstr>
      <vt:lpstr>DMA与CPU交替使用主存</vt:lpstr>
      <vt:lpstr>周期挪用法</vt:lpstr>
      <vt:lpstr>DMA主要操作过程</vt:lpstr>
      <vt:lpstr>DMA主要操作过程（准备阶段）</vt:lpstr>
      <vt:lpstr>DMA主要操作过程（传送阶段）</vt:lpstr>
      <vt:lpstr>DMA主要操作过程（结束阶段）</vt:lpstr>
      <vt:lpstr>一个数据块的传送过程</vt:lpstr>
      <vt:lpstr>DMA与程序中断的区别</vt:lpstr>
      <vt:lpstr>例题</vt:lpstr>
      <vt:lpstr>例题</vt:lpstr>
      <vt:lpstr>DMA控制器</vt:lpstr>
      <vt:lpstr>工作过程</vt:lpstr>
      <vt:lpstr>通道方式</vt:lpstr>
      <vt:lpstr>通道方式</vt:lpstr>
      <vt:lpstr>通道方式</vt:lpstr>
      <vt:lpstr>通道功能</vt:lpstr>
      <vt:lpstr>通道分类</vt:lpstr>
      <vt:lpstr>字节多路通道</vt:lpstr>
      <vt:lpstr>选择通道</vt:lpstr>
      <vt:lpstr>选择通道</vt:lpstr>
      <vt:lpstr>数组多路通道</vt:lpstr>
      <vt:lpstr>数组多路通道</vt:lpstr>
      <vt:lpstr>作业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tiger</cp:lastModifiedBy>
  <cp:revision>1856</cp:revision>
  <cp:lastPrinted>2019-09-24T12:30:12Z</cp:lastPrinted>
  <dcterms:created xsi:type="dcterms:W3CDTF">2018-05-09T10:41:00Z</dcterms:created>
  <dcterms:modified xsi:type="dcterms:W3CDTF">2019-11-20T07:18:17Z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